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9.jpg" ContentType="image/gif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1482" r:id="rId3"/>
    <p:sldId id="1446" r:id="rId4"/>
    <p:sldId id="1472" r:id="rId5"/>
    <p:sldId id="1473" r:id="rId6"/>
    <p:sldId id="1384" r:id="rId7"/>
    <p:sldId id="1493" r:id="rId8"/>
    <p:sldId id="1483" r:id="rId9"/>
    <p:sldId id="1471" r:id="rId10"/>
    <p:sldId id="1492" r:id="rId11"/>
    <p:sldId id="1361" r:id="rId12"/>
    <p:sldId id="14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84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B2524F-5BD3-8D90-6C20-A5C6285C99A4}" name="Елена Суханова" initials="ЕС" userId="27a767526f10596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>
        <p:guide orient="horz" pos="2160"/>
        <p:guide pos="3840"/>
        <p:guide pos="1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0FEC-4C83-4CA6-839A-E70811050873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6F3-34AA-4C87-B0B9-06364C79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3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C1722-1701-4EF7-92A9-FE4AA189CB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5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663E4-3F27-47A5-8E27-A07A926210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8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9F94C-652B-E7BF-3098-4456B9B37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DFAB05-C015-9D13-C293-8472BE673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A49EEB-1CF8-3C19-8CF5-83D4526C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DD41E-494A-DADF-7F0F-EC9B4F64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7A0AA-4624-4F42-32BD-79F775B4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5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B9674-7E04-316F-7864-EAB80228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A0B9FF-574A-FA93-1F34-3B640F38E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C80902-A7DA-BBD0-460B-12E969DE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F02DB-7CB9-57A4-D709-3B933B46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DE6A65-8479-F15A-AAA7-5131D42C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7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97326B-D84C-EFD4-D989-AC05ED27A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8D72A9-FC79-1235-0EDC-F84C9ABC5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85603-115A-BD46-5A48-805C97DD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65D18E-C37F-729B-ADE4-D8223434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D1712D-DBF1-AB72-A222-E87E41AC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7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6804" y="1601723"/>
            <a:ext cx="3899535" cy="432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3B37-711C-459D-B21F-A98FB70E689F}" type="datetime1">
              <a:rPr lang="en-US" smtClean="0"/>
              <a:t>1/31/2024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2515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D0DD-FFE5-2EC9-C593-D59D25196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849B07-38AB-044B-1804-A2A7FA753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41A57F-7F59-1E8A-7F1B-9FED5DF1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39602-3B0A-89BE-D078-C5BC7A1B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A9A81-A815-03B9-876D-8E2ECBF1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1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B1DDB-C457-BAA6-8C7E-61DC8629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4E6836-F7B2-02CA-038A-9470C0462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AC28B-EC66-B9D5-25AD-45AEC603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99CBF-7C2B-EF49-54EE-51186773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31613-4B50-D454-368C-7C29B1F4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5A983-4F71-2C50-E6F9-07176370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9B836-E22D-A005-7B6D-5EE07B1D0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C5C7CD-02AB-E817-872D-EEEC7738C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8D5ACD-44A5-C0B0-A940-0F8FA0B5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5E1898-8416-D294-09BA-C071BB77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54B707-E6FA-3141-55B8-FCA14C35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6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7B3D1-C150-5267-F8C0-DB8D5028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252D7D-F450-7C80-F11F-8DE888BF7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890162-2F8D-728A-F239-E97D937C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2BE300-28CD-5F25-D608-9F01690CC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7B6AC1-7DC5-69C8-A99A-952C9E342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CAA0A2-D017-933E-E940-C9FD3716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F47434-8FAE-B244-EB16-60B4D6B3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51F14E-DDA8-C107-E89C-EB85E860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BE846-FCA2-CBE4-B3C8-89894B84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A37FA9-2E95-261F-8BBD-92041521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F89E97-AC40-A1F5-4845-22CE9B12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CA0DD6-B4B2-0A1F-0333-82AF8E1C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4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17FE7B-5800-0B44-7499-451C00F1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52A4FF-8792-42A8-B833-661BF9B9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705FC-4E12-B40D-88AB-F2EF6E30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CBCEB-4FAC-E8A2-89FC-7C51F8FE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333F5-B50E-C728-8057-3FEA79F6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11FA5F-4CEF-6BF5-9621-F120F77B4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1A727A-0ECD-E720-6A26-F110B3F7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AB29F2-DBAD-16B9-7B9F-752FBD2C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869FFE-307C-84ED-6614-C421F7C0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2E9E-235A-9D4A-B1CD-9C96B6B2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CE7F23-0746-2D93-6BA8-5DA4F709C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502901-66D6-1ACF-9AEC-E3BD9A286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511F4B-1504-EE77-C029-12C4B9C6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976FD8-DE6A-62A2-5F1B-41DE6DBE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F55FE-6D03-D1F7-634C-7F89077F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2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A8728-3A35-544E-67CB-741C44A9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49D66B-E584-F5F4-5B6E-F7C1DBE1F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FC54EF-CD21-6331-0F80-C1469C484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4C85-211F-49B5-A028-D05976CD70BA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3B506-A1E1-5DAA-80C4-21DF81E7E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02326-3B11-7A43-F881-CD344AE7A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9315-7404-497B-B77E-392381C21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4.emf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microsoft.com/office/2007/relationships/hdphoto" Target="../media/hdphoto2.wdp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ЕРОПРИЯТИЯ\12.21-28 Последний учсовет\Преза\gradient-blue-background\6916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9FF8B8A-1333-D427-17CD-E78983DAA13C}"/>
              </a:ext>
            </a:extLst>
          </p:cNvPr>
          <p:cNvSpPr txBox="1">
            <a:spLocks/>
          </p:cNvSpPr>
          <p:nvPr/>
        </p:nvSpPr>
        <p:spPr>
          <a:xfrm>
            <a:off x="558272" y="2107082"/>
            <a:ext cx="8020982" cy="2839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+mn-lt"/>
              </a:rPr>
              <a:t>Взаимодействие университетов с лидерами отрасли в рамках Пилотного проекта по изменению уровней профессионального образования</a:t>
            </a:r>
            <a:endParaRPr lang="ru-RU" sz="36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1490A57-CF55-BB7F-9E31-A38F4750C3C6}"/>
              </a:ext>
            </a:extLst>
          </p:cNvPr>
          <p:cNvSpPr txBox="1">
            <a:spLocks/>
          </p:cNvSpPr>
          <p:nvPr/>
        </p:nvSpPr>
        <p:spPr>
          <a:xfrm>
            <a:off x="631085" y="5304079"/>
            <a:ext cx="6810375" cy="380480"/>
          </a:xfrm>
          <a:prstGeom prst="rect">
            <a:avLst/>
          </a:prstGeom>
        </p:spPr>
        <p:txBody>
          <a:bodyPr vert="horz" lIns="36000" tIns="36000" rIns="36000" bIns="36000" rtlCol="0" anchor="b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Е.А. Суханова, директор Института образования ТГУ</a:t>
            </a:r>
          </a:p>
        </p:txBody>
      </p:sp>
      <p:pic>
        <p:nvPicPr>
          <p:cNvPr id="9" name="Picture 6" descr="Z:\машина машина\oform\!!! Новый логотип ТГУ\лого правильная версия\tsu_logo_okna_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23295" r="4901" b="45644"/>
          <a:stretch/>
        </p:blipFill>
        <p:spPr bwMode="auto">
          <a:xfrm>
            <a:off x="570126" y="463692"/>
            <a:ext cx="3562350" cy="16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33" descr="Рисунок 33">
            <a:extLst>
              <a:ext uri="{FF2B5EF4-FFF2-40B4-BE49-F238E27FC236}">
                <a16:creationId xmlns:a16="http://schemas.microsoft.com/office/drawing/2014/main" id="{101C8603-DDF0-EE73-3B16-26D31C9EB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640" y="5875647"/>
            <a:ext cx="2248515" cy="6379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1722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9804" r="2200" b="82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2" name="Straight Arrow Connector 54">
            <a:extLst>
              <a:ext uri="{FF2B5EF4-FFF2-40B4-BE49-F238E27FC236}">
                <a16:creationId xmlns:a16="http://schemas.microsoft.com/office/drawing/2014/main" id="{6DEA35B9-84AF-4440-9D89-01F61A4D0DA3}"/>
              </a:ext>
            </a:extLst>
          </p:cNvPr>
          <p:cNvCxnSpPr>
            <a:cxnSpLocks/>
          </p:cNvCxnSpPr>
          <p:nvPr/>
        </p:nvCxnSpPr>
        <p:spPr>
          <a:xfrm flipH="1">
            <a:off x="1038056" y="6508621"/>
            <a:ext cx="8995025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35">
            <a:extLst>
              <a:ext uri="{FF2B5EF4-FFF2-40B4-BE49-F238E27FC236}">
                <a16:creationId xmlns:a16="http://schemas.microsoft.com/office/drawing/2014/main" id="{513CB5EA-5E9C-6144-9A5D-D254A0370993}"/>
              </a:ext>
            </a:extLst>
          </p:cNvPr>
          <p:cNvSpPr/>
          <p:nvPr/>
        </p:nvSpPr>
        <p:spPr>
          <a:xfrm>
            <a:off x="9121954" y="-1122860"/>
            <a:ext cx="5353515" cy="9199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000"/>
          </a:p>
        </p:txBody>
      </p:sp>
      <p:sp>
        <p:nvSpPr>
          <p:cNvPr id="141" name="Oval 35">
            <a:extLst>
              <a:ext uri="{FF2B5EF4-FFF2-40B4-BE49-F238E27FC236}">
                <a16:creationId xmlns:a16="http://schemas.microsoft.com/office/drawing/2014/main" id="{1F441BE2-9004-324F-8BB4-1AB6B7D7E317}"/>
              </a:ext>
            </a:extLst>
          </p:cNvPr>
          <p:cNvSpPr/>
          <p:nvPr/>
        </p:nvSpPr>
        <p:spPr>
          <a:xfrm rot="2682662">
            <a:off x="6428254" y="-1568355"/>
            <a:ext cx="9425759" cy="464026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0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C92C53-A9A4-F741-9593-DBAA244FF5C8}"/>
              </a:ext>
            </a:extLst>
          </p:cNvPr>
          <p:cNvSpPr/>
          <p:nvPr/>
        </p:nvSpPr>
        <p:spPr>
          <a:xfrm>
            <a:off x="5305425" y="5252004"/>
            <a:ext cx="1802466" cy="52180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Микроквалификации</a:t>
            </a:r>
            <a: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 </a:t>
            </a:r>
          </a:p>
          <a:p>
            <a:pPr>
              <a:lnSpc>
                <a:spcPct val="90000"/>
              </a:lnSpc>
              <a:spcAft>
                <a:spcPts val="100"/>
              </a:spcAft>
            </a:pPr>
            <a:r>
              <a:rPr lang="ru-RU" sz="1050" dirty="0" err="1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Финтех</a:t>
            </a:r>
            <a:r>
              <a:rPr lang="ru-RU" sz="1050" dirty="0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-консультант</a:t>
            </a:r>
          </a:p>
          <a:p>
            <a:pPr>
              <a:lnSpc>
                <a:spcPct val="90000"/>
              </a:lnSpc>
              <a:spcAft>
                <a:spcPts val="100"/>
              </a:spcAft>
            </a:pPr>
            <a:r>
              <a:rPr lang="ru-RU" sz="1050" dirty="0" err="1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Финтех</a:t>
            </a:r>
            <a:r>
              <a:rPr lang="ru-RU" sz="1050" dirty="0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-агент и др.</a:t>
            </a:r>
            <a:endParaRPr lang="en-US" sz="1050" dirty="0">
              <a:solidFill>
                <a:schemeClr val="bg1"/>
              </a:solidFill>
              <a:cs typeface="Golos Text Medium" panose="020B0603020202020204" pitchFamily="34" charset="-52"/>
            </a:endParaRPr>
          </a:p>
        </p:txBody>
      </p:sp>
      <p:cxnSp>
        <p:nvCxnSpPr>
          <p:cNvPr id="95" name="Straight Arrow Connector 44">
            <a:extLst>
              <a:ext uri="{FF2B5EF4-FFF2-40B4-BE49-F238E27FC236}">
                <a16:creationId xmlns:a16="http://schemas.microsoft.com/office/drawing/2014/main" id="{402671D6-0E8A-D14C-AD4B-29ED80DCA274}"/>
              </a:ext>
            </a:extLst>
          </p:cNvPr>
          <p:cNvCxnSpPr>
            <a:cxnSpLocks/>
          </p:cNvCxnSpPr>
          <p:nvPr/>
        </p:nvCxnSpPr>
        <p:spPr>
          <a:xfrm flipV="1">
            <a:off x="3504872" y="4433931"/>
            <a:ext cx="0" cy="595118"/>
          </a:xfrm>
          <a:prstGeom prst="straightConnector1">
            <a:avLst/>
          </a:prstGeom>
          <a:ln w="28575">
            <a:solidFill>
              <a:srgbClr val="F32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44">
            <a:extLst>
              <a:ext uri="{FF2B5EF4-FFF2-40B4-BE49-F238E27FC236}">
                <a16:creationId xmlns:a16="http://schemas.microsoft.com/office/drawing/2014/main" id="{402671D6-0E8A-D14C-AD4B-29ED80DCA274}"/>
              </a:ext>
            </a:extLst>
          </p:cNvPr>
          <p:cNvCxnSpPr>
            <a:cxnSpLocks/>
          </p:cNvCxnSpPr>
          <p:nvPr/>
        </p:nvCxnSpPr>
        <p:spPr>
          <a:xfrm flipV="1">
            <a:off x="3504872" y="3286395"/>
            <a:ext cx="0" cy="546986"/>
          </a:xfrm>
          <a:prstGeom prst="straightConnector1">
            <a:avLst/>
          </a:prstGeom>
          <a:ln w="28575">
            <a:solidFill>
              <a:srgbClr val="F32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4">
            <a:extLst>
              <a:ext uri="{FF2B5EF4-FFF2-40B4-BE49-F238E27FC236}">
                <a16:creationId xmlns:a16="http://schemas.microsoft.com/office/drawing/2014/main" id="{402671D6-0E8A-D14C-AD4B-29ED80DCA274}"/>
              </a:ext>
            </a:extLst>
          </p:cNvPr>
          <p:cNvCxnSpPr>
            <a:cxnSpLocks/>
          </p:cNvCxnSpPr>
          <p:nvPr/>
        </p:nvCxnSpPr>
        <p:spPr>
          <a:xfrm flipV="1">
            <a:off x="4327683" y="2046599"/>
            <a:ext cx="532800" cy="546986"/>
          </a:xfrm>
          <a:prstGeom prst="straightConnector1">
            <a:avLst/>
          </a:prstGeom>
          <a:ln w="28575">
            <a:solidFill>
              <a:srgbClr val="F32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араллелограмм 93"/>
          <p:cNvSpPr/>
          <p:nvPr/>
        </p:nvSpPr>
        <p:spPr>
          <a:xfrm>
            <a:off x="1905000" y="2403402"/>
            <a:ext cx="3240732" cy="877532"/>
          </a:xfrm>
          <a:prstGeom prst="parallelogram">
            <a:avLst>
              <a:gd name="adj" fmla="val 95783"/>
            </a:avLst>
          </a:prstGeom>
          <a:solidFill>
            <a:schemeClr val="bg1"/>
          </a:solidFill>
          <a:ln w="12700">
            <a:solidFill>
              <a:srgbClr val="202D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93" name="Параллелограмм 92"/>
          <p:cNvSpPr/>
          <p:nvPr/>
        </p:nvSpPr>
        <p:spPr>
          <a:xfrm>
            <a:off x="1938985" y="3577072"/>
            <a:ext cx="3240732" cy="877532"/>
          </a:xfrm>
          <a:prstGeom prst="parallelogram">
            <a:avLst>
              <a:gd name="adj" fmla="val 95783"/>
            </a:avLst>
          </a:prstGeom>
          <a:solidFill>
            <a:schemeClr val="bg1"/>
          </a:solidFill>
          <a:ln w="12700">
            <a:solidFill>
              <a:srgbClr val="202D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89" name="Параллелограмм 88"/>
          <p:cNvSpPr/>
          <p:nvPr/>
        </p:nvSpPr>
        <p:spPr>
          <a:xfrm>
            <a:off x="1905000" y="4765187"/>
            <a:ext cx="3240732" cy="877532"/>
          </a:xfrm>
          <a:prstGeom prst="parallelogram">
            <a:avLst>
              <a:gd name="adj" fmla="val 95783"/>
            </a:avLst>
          </a:prstGeom>
          <a:solidFill>
            <a:schemeClr val="bg1"/>
          </a:solidFill>
          <a:ln w="12700">
            <a:solidFill>
              <a:srgbClr val="202D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000">
              <a:solidFill>
                <a:schemeClr val="tx1"/>
              </a:solidFill>
            </a:endParaRPr>
          </a:p>
        </p:txBody>
      </p:sp>
      <p:cxnSp>
        <p:nvCxnSpPr>
          <p:cNvPr id="84" name="Straight Arrow Connector 44">
            <a:extLst>
              <a:ext uri="{FF2B5EF4-FFF2-40B4-BE49-F238E27FC236}">
                <a16:creationId xmlns:a16="http://schemas.microsoft.com/office/drawing/2014/main" id="{402671D6-0E8A-D14C-AD4B-29ED80DCA274}"/>
              </a:ext>
            </a:extLst>
          </p:cNvPr>
          <p:cNvCxnSpPr>
            <a:cxnSpLocks/>
          </p:cNvCxnSpPr>
          <p:nvPr/>
        </p:nvCxnSpPr>
        <p:spPr>
          <a:xfrm>
            <a:off x="4321795" y="3829824"/>
            <a:ext cx="4656514" cy="0"/>
          </a:xfrm>
          <a:prstGeom prst="straightConnector1">
            <a:avLst/>
          </a:prstGeom>
          <a:ln w="28575">
            <a:solidFill>
              <a:srgbClr val="F32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C8F33A9D-A64E-0241-B451-49E3D5B1A794}"/>
              </a:ext>
            </a:extLst>
          </p:cNvPr>
          <p:cNvCxnSpPr/>
          <p:nvPr/>
        </p:nvCxnSpPr>
        <p:spPr>
          <a:xfrm>
            <a:off x="4339129" y="5046571"/>
            <a:ext cx="463918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F32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44">
            <a:extLst>
              <a:ext uri="{FF2B5EF4-FFF2-40B4-BE49-F238E27FC236}">
                <a16:creationId xmlns:a16="http://schemas.microsoft.com/office/drawing/2014/main" id="{402671D6-0E8A-D14C-AD4B-29ED80DCA274}"/>
              </a:ext>
            </a:extLst>
          </p:cNvPr>
          <p:cNvCxnSpPr>
            <a:cxnSpLocks/>
          </p:cNvCxnSpPr>
          <p:nvPr/>
        </p:nvCxnSpPr>
        <p:spPr>
          <a:xfrm>
            <a:off x="6253161" y="1519517"/>
            <a:ext cx="2725148" cy="0"/>
          </a:xfrm>
          <a:prstGeom prst="straightConnector1">
            <a:avLst/>
          </a:prstGeom>
          <a:ln w="28575">
            <a:solidFill>
              <a:srgbClr val="F32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969D5CB-0C9B-374C-9D77-D3FC3286F884}"/>
              </a:ext>
            </a:extLst>
          </p:cNvPr>
          <p:cNvSpPr/>
          <p:nvPr/>
        </p:nvSpPr>
        <p:spPr>
          <a:xfrm>
            <a:off x="2755533" y="4827890"/>
            <a:ext cx="73430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3 ГОДА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B6C104-72CB-9C44-ADA8-3464CB05F015}"/>
              </a:ext>
            </a:extLst>
          </p:cNvPr>
          <p:cNvSpPr/>
          <p:nvPr/>
        </p:nvSpPr>
        <p:spPr>
          <a:xfrm>
            <a:off x="2755533" y="3659505"/>
            <a:ext cx="73430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4 ГОДА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1919D4-9787-EB44-A4FC-DBB061F5307F}"/>
              </a:ext>
            </a:extLst>
          </p:cNvPr>
          <p:cNvSpPr/>
          <p:nvPr/>
        </p:nvSpPr>
        <p:spPr>
          <a:xfrm>
            <a:off x="2755533" y="2514753"/>
            <a:ext cx="60401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5 ЛЕТ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ACE4EC-CDAF-E749-B8FE-D35CEE63D027}"/>
              </a:ext>
            </a:extLst>
          </p:cNvPr>
          <p:cNvSpPr/>
          <p:nvPr/>
        </p:nvSpPr>
        <p:spPr>
          <a:xfrm>
            <a:off x="5425793" y="1300231"/>
            <a:ext cx="139345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a typeface="Verdana" panose="020B0604030504040204" pitchFamily="34" charset="0"/>
              </a:rPr>
              <a:t>МАГИСТРАТУРА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16B51-527E-4C45-9BA3-07AE8F6044CE}"/>
              </a:ext>
            </a:extLst>
          </p:cNvPr>
          <p:cNvSpPr/>
          <p:nvPr/>
        </p:nvSpPr>
        <p:spPr>
          <a:xfrm>
            <a:off x="4000500" y="3705225"/>
            <a:ext cx="1807843" cy="2862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err="1">
                <a:solidFill>
                  <a:schemeClr val="bg1"/>
                </a:solidFill>
                <a:ea typeface="Verdana" panose="020B0604030504040204" pitchFamily="34" charset="0"/>
              </a:rPr>
              <a:t>Финтех</a:t>
            </a: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</a:rPr>
              <a:t>-аналитик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559D83-3399-4749-B5F6-74666AFE7CB5}"/>
              </a:ext>
            </a:extLst>
          </p:cNvPr>
          <p:cNvSpPr/>
          <p:nvPr/>
        </p:nvSpPr>
        <p:spPr>
          <a:xfrm>
            <a:off x="4000500" y="4895076"/>
            <a:ext cx="1515479" cy="286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</a:rPr>
              <a:t> Студент </a:t>
            </a:r>
            <a:r>
              <a:rPr lang="ru-RU" sz="1400" b="1" dirty="0" err="1">
                <a:solidFill>
                  <a:schemeClr val="bg1"/>
                </a:solidFill>
                <a:ea typeface="Verdana" panose="020B0604030504040204" pitchFamily="34" charset="0"/>
              </a:rPr>
              <a:t>финтеха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D5B44A-5498-F44A-B51C-D6CF72089C53}"/>
              </a:ext>
            </a:extLst>
          </p:cNvPr>
          <p:cNvSpPr/>
          <p:nvPr/>
        </p:nvSpPr>
        <p:spPr>
          <a:xfrm>
            <a:off x="383020" y="1225748"/>
            <a:ext cx="129125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Университет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  <a:ea typeface="Verdana" panose="020B0604030504040204" pitchFamily="34" charset="0"/>
              <a:cs typeface="Golos Text DemiBold" panose="020B0703020202020204" pitchFamily="34" charset="-52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B8477A-F51C-ED4D-A2A3-F0364FE7C242}"/>
              </a:ext>
            </a:extLst>
          </p:cNvPr>
          <p:cNvSpPr/>
          <p:nvPr/>
        </p:nvSpPr>
        <p:spPr>
          <a:xfrm>
            <a:off x="5305425" y="2923776"/>
            <a:ext cx="1802466" cy="65440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Допквалификации</a:t>
            </a:r>
            <a:endParaRPr lang="ru-RU" sz="1050" b="1" dirty="0">
              <a:solidFill>
                <a:schemeClr val="accent1">
                  <a:lumMod val="60000"/>
                  <a:lumOff val="40000"/>
                </a:schemeClr>
              </a:solidFill>
              <a:ea typeface="Verdana" panose="020B0604030504040204" pitchFamily="34" charset="0"/>
              <a:cs typeface="Golos Text DemiBold" panose="020B0703020202020204" pitchFamily="34" charset="-52"/>
            </a:endParaRPr>
          </a:p>
          <a:p>
            <a:pPr>
              <a:lnSpc>
                <a:spcPct val="90000"/>
              </a:lnSpc>
            </a:pPr>
            <a:r>
              <a:rPr lang="ru-RU" sz="1050" dirty="0" err="1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Финтех</a:t>
            </a:r>
            <a:r>
              <a:rPr lang="ru-RU" sz="1050" dirty="0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-методолог</a:t>
            </a:r>
          </a:p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Директор по финансовым технологиям  и др.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ED3879-AAB2-FC4C-9F2F-BD9AFD0BE915}"/>
              </a:ext>
            </a:extLst>
          </p:cNvPr>
          <p:cNvSpPr/>
          <p:nvPr/>
        </p:nvSpPr>
        <p:spPr>
          <a:xfrm>
            <a:off x="7001663" y="5229810"/>
            <a:ext cx="22129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F327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УСКОРЕННЫЙ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ВЫХОД НА РЫНОК</a:t>
            </a:r>
            <a:endParaRPr lang="en-US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442083E-B9B0-BC40-A086-B5DD65CB2DDA}"/>
              </a:ext>
            </a:extLst>
          </p:cNvPr>
          <p:cNvSpPr/>
          <p:nvPr/>
        </p:nvSpPr>
        <p:spPr>
          <a:xfrm>
            <a:off x="2486024" y="2888126"/>
            <a:ext cx="1950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1000" b="1" dirty="0">
                <a:ea typeface="Verdana" panose="020B0604030504040204" pitchFamily="34" charset="0"/>
                <a:cs typeface="Golos Text Medium" panose="020B0603020202020204" pitchFamily="34" charset="-52"/>
              </a:rPr>
              <a:t>Проектирование финансового сервиса и продуктов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D18C785-41C1-564E-AB95-FF697B4823E9}"/>
              </a:ext>
            </a:extLst>
          </p:cNvPr>
          <p:cNvSpPr/>
          <p:nvPr/>
        </p:nvSpPr>
        <p:spPr>
          <a:xfrm>
            <a:off x="2486024" y="5065234"/>
            <a:ext cx="18357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b="1" dirty="0">
                <a:ea typeface="Verdana" panose="020B0604030504040204" pitchFamily="34" charset="0"/>
                <a:cs typeface="Golos Text Medium" panose="020B0603020202020204" pitchFamily="34" charset="-52"/>
              </a:rPr>
              <a:t>Консультирование / дистанционное обслуживание по банковским и </a:t>
            </a:r>
            <a:r>
              <a:rPr lang="ru-RU" sz="900" b="1" dirty="0" err="1">
                <a:ea typeface="Verdana" panose="020B0604030504040204" pitchFamily="34" charset="0"/>
                <a:cs typeface="Golos Text Medium" panose="020B0603020202020204" pitchFamily="34" charset="-52"/>
              </a:rPr>
              <a:t>финтех</a:t>
            </a:r>
            <a:r>
              <a:rPr lang="ru-RU" sz="900" b="1" dirty="0">
                <a:ea typeface="Verdana" panose="020B0604030504040204" pitchFamily="34" charset="0"/>
                <a:cs typeface="Golos Text Medium" panose="020B0603020202020204" pitchFamily="34" charset="-52"/>
              </a:rPr>
              <a:t>-продуктам и услугам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74F45F2-4CBF-724A-99BC-6B00B5ADCC23}"/>
              </a:ext>
            </a:extLst>
          </p:cNvPr>
          <p:cNvSpPr/>
          <p:nvPr/>
        </p:nvSpPr>
        <p:spPr>
          <a:xfrm>
            <a:off x="2486024" y="4039144"/>
            <a:ext cx="222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1000" b="1" dirty="0">
                <a:ea typeface="Verdana" panose="020B0604030504040204" pitchFamily="34" charset="0"/>
                <a:cs typeface="Golos Text Medium" panose="020B0603020202020204" pitchFamily="34" charset="-52"/>
              </a:rPr>
              <a:t>Анализ тенденций применения  финансовых технологий </a:t>
            </a:r>
          </a:p>
        </p:txBody>
      </p:sp>
      <p:sp>
        <p:nvSpPr>
          <p:cNvPr id="74" name="Параллелограмм 73"/>
          <p:cNvSpPr/>
          <p:nvPr/>
        </p:nvSpPr>
        <p:spPr>
          <a:xfrm>
            <a:off x="4379268" y="1155834"/>
            <a:ext cx="3240732" cy="877532"/>
          </a:xfrm>
          <a:prstGeom prst="parallelogram">
            <a:avLst>
              <a:gd name="adj" fmla="val 95783"/>
            </a:avLst>
          </a:prstGeom>
          <a:solidFill>
            <a:schemeClr val="bg1"/>
          </a:solidFill>
          <a:ln w="12700">
            <a:solidFill>
              <a:srgbClr val="202D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ADE8F4-23BA-F44B-8FBD-E2E5C0451D95}"/>
              </a:ext>
            </a:extLst>
          </p:cNvPr>
          <p:cNvSpPr/>
          <p:nvPr/>
        </p:nvSpPr>
        <p:spPr>
          <a:xfrm>
            <a:off x="6093923" y="1390650"/>
            <a:ext cx="2126152" cy="2862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err="1">
                <a:solidFill>
                  <a:schemeClr val="bg1"/>
                </a:solidFill>
                <a:ea typeface="Verdana" panose="020B0604030504040204" pitchFamily="34" charset="0"/>
              </a:rPr>
              <a:t>Финтех</a:t>
            </a: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</a:rPr>
              <a:t>-руководитель</a:t>
            </a:r>
          </a:p>
        </p:txBody>
      </p:sp>
      <p:sp>
        <p:nvSpPr>
          <p:cNvPr id="80" name="Rectangle 24">
            <a:extLst>
              <a:ext uri="{FF2B5EF4-FFF2-40B4-BE49-F238E27FC236}">
                <a16:creationId xmlns:a16="http://schemas.microsoft.com/office/drawing/2014/main" id="{3FACE4EC-CDAF-E749-B8FE-D35CEE63D027}"/>
              </a:ext>
            </a:extLst>
          </p:cNvPr>
          <p:cNvSpPr/>
          <p:nvPr/>
        </p:nvSpPr>
        <p:spPr>
          <a:xfrm>
            <a:off x="5166587" y="1142226"/>
            <a:ext cx="1664513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МАГИСТРАТУРА</a:t>
            </a:r>
          </a:p>
        </p:txBody>
      </p:sp>
      <p:sp>
        <p:nvSpPr>
          <p:cNvPr id="81" name="Rectangle 43">
            <a:extLst>
              <a:ext uri="{FF2B5EF4-FFF2-40B4-BE49-F238E27FC236}">
                <a16:creationId xmlns:a16="http://schemas.microsoft.com/office/drawing/2014/main" id="{5EED3879-AAB2-FC4C-9F2F-BD9AFD0BE915}"/>
              </a:ext>
            </a:extLst>
          </p:cNvPr>
          <p:cNvSpPr/>
          <p:nvPr/>
        </p:nvSpPr>
        <p:spPr>
          <a:xfrm>
            <a:off x="1837813" y="1076325"/>
            <a:ext cx="2145459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cap="all" dirty="0">
                <a:solidFill>
                  <a:srgbClr val="F327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Одна программа</a:t>
            </a:r>
          </a:p>
          <a:p>
            <a:pPr>
              <a:lnSpc>
                <a:spcPct val="90000"/>
              </a:lnSpc>
            </a:pPr>
            <a:r>
              <a:rPr lang="ru-RU" b="1" cap="all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br>
              <a:rPr lang="ru-RU" b="1" cap="all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cap="all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квалификаций</a:t>
            </a:r>
            <a:endParaRPr lang="en-US" cap="all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834BF2-4D3A-33B4-58F7-8C3843E01423}"/>
              </a:ext>
            </a:extLst>
          </p:cNvPr>
          <p:cNvSpPr txBox="1"/>
          <p:nvPr/>
        </p:nvSpPr>
        <p:spPr>
          <a:xfrm>
            <a:off x="5305425" y="4036885"/>
            <a:ext cx="3265069" cy="69287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>
              <a:defRPr sz="9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05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Golos Text DemiBold" panose="020B0703020202020204" pitchFamily="34" charset="-52"/>
              </a:rPr>
              <a:t>Допквалификации</a:t>
            </a:r>
            <a:endParaRPr lang="ru-RU" sz="10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Golos Text DemiBold" panose="020B0703020202020204" pitchFamily="34" charset="-52"/>
            </a:endParaRP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1050" b="0" dirty="0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Бизнес-аналитик </a:t>
            </a:r>
            <a:r>
              <a:rPr lang="ru-RU" sz="1050" b="0" dirty="0" err="1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финтех</a:t>
            </a:r>
            <a:r>
              <a:rPr lang="ru-RU" sz="1050" b="0" dirty="0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-решений 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1050" b="0" dirty="0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Менеджер </a:t>
            </a:r>
            <a:r>
              <a:rPr lang="ru-RU" sz="1050" b="0" dirty="0" err="1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финтех</a:t>
            </a:r>
            <a:r>
              <a:rPr lang="ru-RU" sz="1050" b="0" dirty="0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-проекта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1050" b="0" dirty="0" err="1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Data</a:t>
            </a:r>
            <a:r>
              <a:rPr lang="ru-RU" sz="1050" b="0" dirty="0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 </a:t>
            </a:r>
            <a:r>
              <a:rPr lang="ru-RU" sz="1050" b="0" dirty="0" err="1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Scientist</a:t>
            </a:r>
            <a:r>
              <a:rPr lang="ru-RU" sz="1050" b="0" dirty="0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 и др.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C5A1F1-CF05-A04A-AFF1-C38E07DE5537}"/>
              </a:ext>
            </a:extLst>
          </p:cNvPr>
          <p:cNvSpPr/>
          <p:nvPr/>
        </p:nvSpPr>
        <p:spPr>
          <a:xfrm>
            <a:off x="158649" y="4589948"/>
            <a:ext cx="175881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Микростепени</a:t>
            </a:r>
            <a:endParaRPr lang="ru-RU" sz="1000" dirty="0">
              <a:solidFill>
                <a:schemeClr val="accent1">
                  <a:lumMod val="60000"/>
                  <a:lumOff val="40000"/>
                </a:schemeClr>
              </a:solidFill>
              <a:ea typeface="Verdana" panose="020B0604030504040204" pitchFamily="34" charset="0"/>
              <a:cs typeface="Golos Text DemiBold" panose="020B0703020202020204" pitchFamily="34" charset="-52"/>
            </a:endParaRPr>
          </a:p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Креативное мышление</a:t>
            </a:r>
          </a:p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Искусственный интеллект</a:t>
            </a:r>
          </a:p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Аналитика данных </a:t>
            </a:r>
          </a:p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Управление проектами и др.</a:t>
            </a:r>
            <a:endParaRPr lang="en-US" sz="1000" dirty="0">
              <a:solidFill>
                <a:schemeClr val="bg1"/>
              </a:solidFill>
              <a:cs typeface="Golos Text Medium" panose="020B0603020202020204" pitchFamily="34" charset="-52"/>
            </a:endParaRPr>
          </a:p>
        </p:txBody>
      </p:sp>
      <p:sp>
        <p:nvSpPr>
          <p:cNvPr id="83" name="Параллелограмм 82">
            <a:extLst>
              <a:ext uri="{FF2B5EF4-FFF2-40B4-BE49-F238E27FC236}">
                <a16:creationId xmlns:a16="http://schemas.microsoft.com/office/drawing/2014/main" id="{0A94F5A2-4468-4E47-B5E1-DAAB1E2BBCEF}"/>
              </a:ext>
            </a:extLst>
          </p:cNvPr>
          <p:cNvSpPr/>
          <p:nvPr/>
        </p:nvSpPr>
        <p:spPr>
          <a:xfrm>
            <a:off x="2102478" y="3768270"/>
            <a:ext cx="593100" cy="336468"/>
          </a:xfrm>
          <a:prstGeom prst="parallelogram">
            <a:avLst>
              <a:gd name="adj" fmla="val 95783"/>
            </a:avLst>
          </a:prstGeom>
          <a:solidFill>
            <a:schemeClr val="bg1"/>
          </a:solidFill>
          <a:ln w="12700">
            <a:solidFill>
              <a:srgbClr val="202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000"/>
          </a:p>
        </p:txBody>
      </p:sp>
      <p:sp>
        <p:nvSpPr>
          <p:cNvPr id="86" name="Параллелограмм 85">
            <a:extLst>
              <a:ext uri="{FF2B5EF4-FFF2-40B4-BE49-F238E27FC236}">
                <a16:creationId xmlns:a16="http://schemas.microsoft.com/office/drawing/2014/main" id="{9328ECA9-DD3B-0A49-9590-DC57DEE8E8C5}"/>
              </a:ext>
            </a:extLst>
          </p:cNvPr>
          <p:cNvSpPr/>
          <p:nvPr/>
        </p:nvSpPr>
        <p:spPr>
          <a:xfrm>
            <a:off x="2096627" y="2602351"/>
            <a:ext cx="593100" cy="336468"/>
          </a:xfrm>
          <a:prstGeom prst="parallelogram">
            <a:avLst>
              <a:gd name="adj" fmla="val 95783"/>
            </a:avLst>
          </a:prstGeom>
          <a:solidFill>
            <a:schemeClr val="bg1"/>
          </a:solidFill>
          <a:ln w="12700">
            <a:solidFill>
              <a:srgbClr val="202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000"/>
          </a:p>
        </p:txBody>
      </p:sp>
      <p:sp>
        <p:nvSpPr>
          <p:cNvPr id="91" name="Параллелограмм 90">
            <a:extLst>
              <a:ext uri="{FF2B5EF4-FFF2-40B4-BE49-F238E27FC236}">
                <a16:creationId xmlns:a16="http://schemas.microsoft.com/office/drawing/2014/main" id="{BCA08C13-2B09-B54F-8162-CFF908322285}"/>
              </a:ext>
            </a:extLst>
          </p:cNvPr>
          <p:cNvSpPr/>
          <p:nvPr/>
        </p:nvSpPr>
        <p:spPr>
          <a:xfrm>
            <a:off x="2045366" y="5010141"/>
            <a:ext cx="593100" cy="336468"/>
          </a:xfrm>
          <a:prstGeom prst="parallelogram">
            <a:avLst>
              <a:gd name="adj" fmla="val 95783"/>
            </a:avLst>
          </a:prstGeom>
          <a:solidFill>
            <a:schemeClr val="bg1"/>
          </a:solidFill>
          <a:ln w="12700">
            <a:solidFill>
              <a:srgbClr val="202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000"/>
          </a:p>
        </p:txBody>
      </p:sp>
      <p:pic>
        <p:nvPicPr>
          <p:cNvPr id="105" name="Picture 2" descr="Фирменный стиль | Банк Росси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20" y="848020"/>
            <a:ext cx="1231693" cy="7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" descr="Газпромбанк Щелково, филиал Газпромбанка в Щелково - ЩЕЛКОВО.RU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018" y="1460161"/>
            <a:ext cx="1448845" cy="9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2" descr="Файл:VTB logo 2018.png — Википедия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156" y="2056397"/>
            <a:ext cx="846556" cy="8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6" descr="Логотип Банк Открытие / Банки и финансы / TopLogos.ru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49" y="2553015"/>
            <a:ext cx="1465110" cy="4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0" descr="Тинькофф Банк Кредитная карта Банкомат, банк, белый, текст ...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434" y="2977839"/>
            <a:ext cx="631726" cy="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4" descr="Корпоративный стиль - Москв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83" y="3303231"/>
            <a:ext cx="490398" cy="4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5" descr="Фирменный стиль. Официальный информационный сайт Ростелеком.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05" y="5353050"/>
            <a:ext cx="1425821" cy="5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2" descr="Компания Почта Банк — о компании, фотографии офиса, контакты ...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41" y="348561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4" descr="Росгосстрах – Логотип 2020-го года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284" y="5043770"/>
            <a:ext cx="996150" cy="57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206" y="4295486"/>
            <a:ext cx="1040245" cy="52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4" descr="D:\МЕРОПРИЯТИЯ\11.22 Газпромнефть Питер + финтек Набиулина\sber_vertical-min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2254" r="13873" b="19942"/>
          <a:stretch/>
        </p:blipFill>
        <p:spPr bwMode="auto">
          <a:xfrm>
            <a:off x="9421687" y="1580361"/>
            <a:ext cx="901785" cy="7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8" descr="Файл:Rostec logo.svg — Википедия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995" y="4112164"/>
            <a:ext cx="494076" cy="6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20" y="2875860"/>
            <a:ext cx="994495" cy="79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1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21" y="4876138"/>
            <a:ext cx="1477801" cy="2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Rectangle 38">
            <a:extLst>
              <a:ext uri="{FF2B5EF4-FFF2-40B4-BE49-F238E27FC236}">
                <a16:creationId xmlns:a16="http://schemas.microsoft.com/office/drawing/2014/main" id="{FDB8477A-F51C-ED4D-A2A3-F0364FE7C242}"/>
              </a:ext>
            </a:extLst>
          </p:cNvPr>
          <p:cNvSpPr/>
          <p:nvPr/>
        </p:nvSpPr>
        <p:spPr>
          <a:xfrm>
            <a:off x="7077820" y="1662389"/>
            <a:ext cx="213679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Квалификации будущего:</a:t>
            </a:r>
          </a:p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Финансовый инжиниринг</a:t>
            </a:r>
          </a:p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Финансовый </a:t>
            </a:r>
            <a:r>
              <a:rPr lang="ru-RU" sz="1050" dirty="0" err="1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контроллинг</a:t>
            </a:r>
            <a:endParaRPr lang="ru-RU" sz="1050" dirty="0">
              <a:solidFill>
                <a:schemeClr val="bg1"/>
              </a:solidFill>
              <a:ea typeface="Verdana" panose="020B0604030504040204" pitchFamily="34" charset="0"/>
              <a:cs typeface="Golos Text Medium" panose="020B0603020202020204" pitchFamily="34" charset="-52"/>
            </a:endParaRPr>
          </a:p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bg1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Проектировщик финансовых траекторий и др.</a:t>
            </a:r>
            <a:endParaRPr lang="en-US" sz="1050" dirty="0">
              <a:solidFill>
                <a:schemeClr val="bg1"/>
              </a:solidFill>
              <a:ea typeface="Verdana" panose="020B0604030504040204" pitchFamily="34" charset="0"/>
              <a:cs typeface="Golos Text Medium" panose="020B0603020202020204" pitchFamily="34" charset="-52"/>
            </a:endParaRPr>
          </a:p>
        </p:txBody>
      </p:sp>
      <p:sp>
        <p:nvSpPr>
          <p:cNvPr id="120" name="Rectangle 76">
            <a:extLst>
              <a:ext uri="{FF2B5EF4-FFF2-40B4-BE49-F238E27FC236}">
                <a16:creationId xmlns:a16="http://schemas.microsoft.com/office/drawing/2014/main" id="{5328B64F-9C8E-1842-9D46-203BFC4481F7}"/>
              </a:ext>
            </a:extLst>
          </p:cNvPr>
          <p:cNvSpPr/>
          <p:nvPr/>
        </p:nvSpPr>
        <p:spPr>
          <a:xfrm>
            <a:off x="4793139" y="1507164"/>
            <a:ext cx="209148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50" b="1" dirty="0">
                <a:ea typeface="Verdana" panose="020B0604030504040204" pitchFamily="34" charset="0"/>
                <a:cs typeface="Golos Text Medium" panose="020B0603020202020204" pitchFamily="34" charset="-52"/>
              </a:rPr>
              <a:t>Управление  процессом</a:t>
            </a:r>
          </a:p>
          <a:p>
            <a:pPr>
              <a:lnSpc>
                <a:spcPct val="90000"/>
              </a:lnSpc>
            </a:pPr>
            <a:r>
              <a:rPr lang="ru-RU" sz="850" b="1" dirty="0">
                <a:ea typeface="Verdana" panose="020B0604030504040204" pitchFamily="34" charset="0"/>
                <a:cs typeface="Golos Text Medium" panose="020B0603020202020204" pitchFamily="34" charset="-52"/>
              </a:rPr>
              <a:t>стратегической интеграции инновационных финансовых технологий в бизнес-процессы</a:t>
            </a:r>
          </a:p>
        </p:txBody>
      </p:sp>
      <p:sp>
        <p:nvSpPr>
          <p:cNvPr id="121" name="Rectangle 59">
            <a:extLst>
              <a:ext uri="{FF2B5EF4-FFF2-40B4-BE49-F238E27FC236}">
                <a16:creationId xmlns:a16="http://schemas.microsoft.com/office/drawing/2014/main" id="{8653284C-46B7-F84C-95AE-D88F04076502}"/>
              </a:ext>
            </a:extLst>
          </p:cNvPr>
          <p:cNvSpPr/>
          <p:nvPr/>
        </p:nvSpPr>
        <p:spPr>
          <a:xfrm>
            <a:off x="1388745" y="5968603"/>
            <a:ext cx="763351" cy="38318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LEARNING</a:t>
            </a:r>
          </a:p>
          <a:p>
            <a:pPr>
              <a:lnSpc>
                <a:spcPct val="90000"/>
              </a:lnSpc>
            </a:pPr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FACTORY</a:t>
            </a:r>
          </a:p>
        </p:txBody>
      </p:sp>
      <p:sp>
        <p:nvSpPr>
          <p:cNvPr id="122" name="Rectangle 60">
            <a:extLst>
              <a:ext uri="{FF2B5EF4-FFF2-40B4-BE49-F238E27FC236}">
                <a16:creationId xmlns:a16="http://schemas.microsoft.com/office/drawing/2014/main" id="{1AAF30E0-561C-FF46-A71C-72F2CF532E9F}"/>
              </a:ext>
            </a:extLst>
          </p:cNvPr>
          <p:cNvSpPr/>
          <p:nvPr/>
        </p:nvSpPr>
        <p:spPr>
          <a:xfrm>
            <a:off x="6159572" y="5968603"/>
            <a:ext cx="1250663" cy="38318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FINTECH</a:t>
            </a:r>
            <a: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-</a:t>
            </a:r>
            <a:b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</a:br>
            <a: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СТАРТАП-СТУДИЯ </a:t>
            </a:r>
            <a:endParaRPr lang="en-US" sz="1050" b="1" dirty="0">
              <a:solidFill>
                <a:schemeClr val="accent1">
                  <a:lumMod val="60000"/>
                  <a:lumOff val="40000"/>
                </a:schemeClr>
              </a:solidFill>
              <a:ea typeface="Verdana" panose="020B0604030504040204" pitchFamily="34" charset="0"/>
              <a:cs typeface="Golos Text DemiBold" panose="020B0703020202020204" pitchFamily="34" charset="-52"/>
            </a:endParaRPr>
          </a:p>
        </p:txBody>
      </p:sp>
      <p:sp>
        <p:nvSpPr>
          <p:cNvPr id="123" name="Rectangle 61">
            <a:extLst>
              <a:ext uri="{FF2B5EF4-FFF2-40B4-BE49-F238E27FC236}">
                <a16:creationId xmlns:a16="http://schemas.microsoft.com/office/drawing/2014/main" id="{8CFB245B-CBF2-B941-A96C-84CE9FB15770}"/>
              </a:ext>
            </a:extLst>
          </p:cNvPr>
          <p:cNvSpPr/>
          <p:nvPr/>
        </p:nvSpPr>
        <p:spPr>
          <a:xfrm>
            <a:off x="2786972" y="5968603"/>
            <a:ext cx="1688502" cy="3831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БАЗОВЫЕ КАФЕДРЫ </a:t>
            </a:r>
            <a:b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</a:br>
            <a: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В КОМПАНИЯХ</a:t>
            </a:r>
            <a:endParaRPr lang="en-US" sz="1050" b="1" dirty="0">
              <a:solidFill>
                <a:schemeClr val="accent1">
                  <a:lumMod val="60000"/>
                  <a:lumOff val="40000"/>
                </a:schemeClr>
              </a:solidFill>
              <a:ea typeface="Verdana" panose="020B0604030504040204" pitchFamily="34" charset="0"/>
              <a:cs typeface="Golos Text DemiBold" panose="020B0703020202020204" pitchFamily="34" charset="-52"/>
            </a:endParaRPr>
          </a:p>
        </p:txBody>
      </p:sp>
      <p:sp>
        <p:nvSpPr>
          <p:cNvPr id="124" name="Rectangle 62">
            <a:extLst>
              <a:ext uri="{FF2B5EF4-FFF2-40B4-BE49-F238E27FC236}">
                <a16:creationId xmlns:a16="http://schemas.microsoft.com/office/drawing/2014/main" id="{D9CB2058-7DCA-8448-B2FF-CDF8CD4A4C6B}"/>
              </a:ext>
            </a:extLst>
          </p:cNvPr>
          <p:cNvSpPr/>
          <p:nvPr/>
        </p:nvSpPr>
        <p:spPr>
          <a:xfrm>
            <a:off x="4534392" y="5968603"/>
            <a:ext cx="1284919" cy="3831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FINTECH</a:t>
            </a:r>
            <a: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-</a:t>
            </a:r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 </a:t>
            </a:r>
            <a: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АКСЕЛЕРАТОР</a:t>
            </a:r>
          </a:p>
        </p:txBody>
      </p:sp>
      <p:sp>
        <p:nvSpPr>
          <p:cNvPr id="125" name="Rectangle 64">
            <a:extLst>
              <a:ext uri="{FF2B5EF4-FFF2-40B4-BE49-F238E27FC236}">
                <a16:creationId xmlns:a16="http://schemas.microsoft.com/office/drawing/2014/main" id="{731EE090-37E8-4C4F-98F0-8C039292DE0E}"/>
              </a:ext>
            </a:extLst>
          </p:cNvPr>
          <p:cNvSpPr/>
          <p:nvPr/>
        </p:nvSpPr>
        <p:spPr>
          <a:xfrm>
            <a:off x="7816445" y="5968603"/>
            <a:ext cx="1378862" cy="3831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АССОЦИАЦИЯ </a:t>
            </a:r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FINTECH</a:t>
            </a:r>
          </a:p>
        </p:txBody>
      </p:sp>
      <p:cxnSp>
        <p:nvCxnSpPr>
          <p:cNvPr id="126" name="Straight Arrow Connector 65">
            <a:extLst>
              <a:ext uri="{FF2B5EF4-FFF2-40B4-BE49-F238E27FC236}">
                <a16:creationId xmlns:a16="http://schemas.microsoft.com/office/drawing/2014/main" id="{9B151084-ECD7-8340-B04D-06C651EFCFE8}"/>
              </a:ext>
            </a:extLst>
          </p:cNvPr>
          <p:cNvCxnSpPr>
            <a:cxnSpLocks/>
          </p:cNvCxnSpPr>
          <p:nvPr/>
        </p:nvCxnSpPr>
        <p:spPr>
          <a:xfrm>
            <a:off x="1769745" y="6389847"/>
            <a:ext cx="0" cy="10048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68">
            <a:extLst>
              <a:ext uri="{FF2B5EF4-FFF2-40B4-BE49-F238E27FC236}">
                <a16:creationId xmlns:a16="http://schemas.microsoft.com/office/drawing/2014/main" id="{1F7CED70-AC5A-FE43-804E-0FA1D69AEE6D}"/>
              </a:ext>
            </a:extLst>
          </p:cNvPr>
          <p:cNvCxnSpPr>
            <a:cxnSpLocks/>
          </p:cNvCxnSpPr>
          <p:nvPr/>
        </p:nvCxnSpPr>
        <p:spPr>
          <a:xfrm>
            <a:off x="3390436" y="6389847"/>
            <a:ext cx="0" cy="10048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69">
            <a:extLst>
              <a:ext uri="{FF2B5EF4-FFF2-40B4-BE49-F238E27FC236}">
                <a16:creationId xmlns:a16="http://schemas.microsoft.com/office/drawing/2014/main" id="{2B799F14-0779-D94B-B1CC-5CC59C571F8A}"/>
              </a:ext>
            </a:extLst>
          </p:cNvPr>
          <p:cNvCxnSpPr>
            <a:cxnSpLocks/>
          </p:cNvCxnSpPr>
          <p:nvPr/>
        </p:nvCxnSpPr>
        <p:spPr>
          <a:xfrm>
            <a:off x="5011127" y="6389847"/>
            <a:ext cx="0" cy="10048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70">
            <a:extLst>
              <a:ext uri="{FF2B5EF4-FFF2-40B4-BE49-F238E27FC236}">
                <a16:creationId xmlns:a16="http://schemas.microsoft.com/office/drawing/2014/main" id="{CC5E5593-FE6A-3A41-B668-88540D28FD5A}"/>
              </a:ext>
            </a:extLst>
          </p:cNvPr>
          <p:cNvCxnSpPr>
            <a:cxnSpLocks/>
          </p:cNvCxnSpPr>
          <p:nvPr/>
        </p:nvCxnSpPr>
        <p:spPr>
          <a:xfrm>
            <a:off x="6631818" y="6389847"/>
            <a:ext cx="0" cy="10048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71">
            <a:extLst>
              <a:ext uri="{FF2B5EF4-FFF2-40B4-BE49-F238E27FC236}">
                <a16:creationId xmlns:a16="http://schemas.microsoft.com/office/drawing/2014/main" id="{DD3FD096-52F5-374B-9360-2B05625F27DC}"/>
              </a:ext>
            </a:extLst>
          </p:cNvPr>
          <p:cNvCxnSpPr>
            <a:cxnSpLocks/>
          </p:cNvCxnSpPr>
          <p:nvPr/>
        </p:nvCxnSpPr>
        <p:spPr>
          <a:xfrm>
            <a:off x="8252510" y="6389847"/>
            <a:ext cx="0" cy="10048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2973FE1E-2638-BB59-1852-05A9E24B2A81}"/>
              </a:ext>
            </a:extLst>
          </p:cNvPr>
          <p:cNvSpPr txBox="1"/>
          <p:nvPr/>
        </p:nvSpPr>
        <p:spPr>
          <a:xfrm>
            <a:off x="7077819" y="2599095"/>
            <a:ext cx="1561356" cy="5542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9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05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Golos Text DemiBold" panose="020B0703020202020204" pitchFamily="34" charset="-52"/>
              </a:rPr>
              <a:t>Микроквалификации</a:t>
            </a:r>
            <a:endParaRPr lang="ru-RU" sz="10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Golos Text DemiBold" panose="020B0703020202020204" pitchFamily="34" charset="-52"/>
            </a:endParaRP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1050" b="0" dirty="0" err="1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Финтех</a:t>
            </a:r>
            <a:r>
              <a:rPr lang="ru-RU" sz="1050" b="0" dirty="0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-архитектор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US" sz="1050" b="0" dirty="0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Product  </a:t>
            </a:r>
            <a:r>
              <a:rPr lang="ru-RU" sz="1050" b="0" dirty="0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О</a:t>
            </a:r>
            <a:r>
              <a:rPr lang="en-US" sz="1050" b="0" dirty="0" err="1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wner</a:t>
            </a:r>
            <a:r>
              <a:rPr lang="ru-RU" sz="1050" b="0" dirty="0">
                <a:solidFill>
                  <a:schemeClr val="bg1"/>
                </a:solidFill>
                <a:latin typeface="+mn-lt"/>
                <a:cs typeface="Golos Text Medium" panose="020B0603020202020204" pitchFamily="34" charset="-52"/>
              </a:rPr>
              <a:t> и др.</a:t>
            </a:r>
          </a:p>
        </p:txBody>
      </p:sp>
      <p:cxnSp>
        <p:nvCxnSpPr>
          <p:cNvPr id="134" name="Straight Arrow Connector 44">
            <a:extLst>
              <a:ext uri="{FF2B5EF4-FFF2-40B4-BE49-F238E27FC236}">
                <a16:creationId xmlns:a16="http://schemas.microsoft.com/office/drawing/2014/main" id="{402671D6-0E8A-D14C-AD4B-29ED80DCA274}"/>
              </a:ext>
            </a:extLst>
          </p:cNvPr>
          <p:cNvCxnSpPr>
            <a:cxnSpLocks/>
          </p:cNvCxnSpPr>
          <p:nvPr/>
        </p:nvCxnSpPr>
        <p:spPr>
          <a:xfrm>
            <a:off x="5928804" y="2706977"/>
            <a:ext cx="1116000" cy="0"/>
          </a:xfrm>
          <a:prstGeom prst="straightConnector1">
            <a:avLst/>
          </a:prstGeom>
          <a:ln w="28575">
            <a:solidFill>
              <a:srgbClr val="F32735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44">
            <a:extLst>
              <a:ext uri="{FF2B5EF4-FFF2-40B4-BE49-F238E27FC236}">
                <a16:creationId xmlns:a16="http://schemas.microsoft.com/office/drawing/2014/main" id="{402671D6-0E8A-D14C-AD4B-29ED80DCA274}"/>
              </a:ext>
            </a:extLst>
          </p:cNvPr>
          <p:cNvCxnSpPr>
            <a:cxnSpLocks/>
          </p:cNvCxnSpPr>
          <p:nvPr/>
        </p:nvCxnSpPr>
        <p:spPr>
          <a:xfrm>
            <a:off x="8570494" y="2706977"/>
            <a:ext cx="396000" cy="0"/>
          </a:xfrm>
          <a:prstGeom prst="straightConnector1">
            <a:avLst/>
          </a:prstGeom>
          <a:ln w="28575">
            <a:solidFill>
              <a:srgbClr val="F32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D5B420F-AC9F-0449-971A-C3556E4D4E02}"/>
              </a:ext>
            </a:extLst>
          </p:cNvPr>
          <p:cNvSpPr/>
          <p:nvPr/>
        </p:nvSpPr>
        <p:spPr>
          <a:xfrm>
            <a:off x="4000500" y="2571903"/>
            <a:ext cx="1695336" cy="2862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err="1">
                <a:solidFill>
                  <a:schemeClr val="bg1"/>
                </a:solidFill>
                <a:ea typeface="Verdana" panose="020B0604030504040204" pitchFamily="34" charset="0"/>
              </a:rPr>
              <a:t>Финтех</a:t>
            </a: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</a:rPr>
              <a:t>-специалист</a:t>
            </a:r>
          </a:p>
        </p:txBody>
      </p:sp>
      <p:sp>
        <p:nvSpPr>
          <p:cNvPr id="135" name="Rectangle 47">
            <a:extLst>
              <a:ext uri="{FF2B5EF4-FFF2-40B4-BE49-F238E27FC236}">
                <a16:creationId xmlns:a16="http://schemas.microsoft.com/office/drawing/2014/main" id="{84066A7A-A171-6F43-B021-3F66BC5EFE99}"/>
              </a:ext>
            </a:extLst>
          </p:cNvPr>
          <p:cNvSpPr/>
          <p:nvPr/>
        </p:nvSpPr>
        <p:spPr>
          <a:xfrm>
            <a:off x="528142" y="2591612"/>
            <a:ext cx="1026242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ЦЕННОСТНЫЕ </a:t>
            </a: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ОСНОВАНИЯ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cs typeface="Golos Text DemiBold" panose="020B0703020202020204" pitchFamily="34" charset="-52"/>
            </a:endParaRPr>
          </a:p>
        </p:txBody>
      </p:sp>
      <p:sp>
        <p:nvSpPr>
          <p:cNvPr id="136" name="Rectangle 48">
            <a:extLst>
              <a:ext uri="{FF2B5EF4-FFF2-40B4-BE49-F238E27FC236}">
                <a16:creationId xmlns:a16="http://schemas.microsoft.com/office/drawing/2014/main" id="{8D64C335-AF48-E840-B806-8F8503129180}"/>
              </a:ext>
            </a:extLst>
          </p:cNvPr>
          <p:cNvSpPr/>
          <p:nvPr/>
        </p:nvSpPr>
        <p:spPr>
          <a:xfrm>
            <a:off x="252425" y="3417127"/>
            <a:ext cx="1577676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НОВАЯ</a:t>
            </a: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Golos Text DemiBold" panose="020B0703020202020204" pitchFamily="34" charset="-52"/>
              </a:rPr>
              <a:t>ФУНДАМЕНТАЛЬНОСТЬ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cs typeface="Golos Text DemiBold" panose="020B0703020202020204" pitchFamily="34" charset="-52"/>
            </a:endParaRPr>
          </a:p>
        </p:txBody>
      </p:sp>
      <p:cxnSp>
        <p:nvCxnSpPr>
          <p:cNvPr id="137" name="Straight Arrow Connector 44">
            <a:extLst>
              <a:ext uri="{FF2B5EF4-FFF2-40B4-BE49-F238E27FC236}">
                <a16:creationId xmlns:a16="http://schemas.microsoft.com/office/drawing/2014/main" id="{402671D6-0E8A-D14C-AD4B-29ED80DCA274}"/>
              </a:ext>
            </a:extLst>
          </p:cNvPr>
          <p:cNvCxnSpPr>
            <a:cxnSpLocks/>
          </p:cNvCxnSpPr>
          <p:nvPr/>
        </p:nvCxnSpPr>
        <p:spPr>
          <a:xfrm flipV="1">
            <a:off x="1041263" y="3837428"/>
            <a:ext cx="0" cy="72000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44">
            <a:extLst>
              <a:ext uri="{FF2B5EF4-FFF2-40B4-BE49-F238E27FC236}">
                <a16:creationId xmlns:a16="http://schemas.microsoft.com/office/drawing/2014/main" id="{402671D6-0E8A-D14C-AD4B-29ED80DCA274}"/>
              </a:ext>
            </a:extLst>
          </p:cNvPr>
          <p:cNvCxnSpPr>
            <a:cxnSpLocks/>
          </p:cNvCxnSpPr>
          <p:nvPr/>
        </p:nvCxnSpPr>
        <p:spPr>
          <a:xfrm flipV="1">
            <a:off x="1041263" y="3008104"/>
            <a:ext cx="0" cy="39600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44">
            <a:extLst>
              <a:ext uri="{FF2B5EF4-FFF2-40B4-BE49-F238E27FC236}">
                <a16:creationId xmlns:a16="http://schemas.microsoft.com/office/drawing/2014/main" id="{402671D6-0E8A-D14C-AD4B-29ED80DCA274}"/>
              </a:ext>
            </a:extLst>
          </p:cNvPr>
          <p:cNvCxnSpPr>
            <a:cxnSpLocks/>
          </p:cNvCxnSpPr>
          <p:nvPr/>
        </p:nvCxnSpPr>
        <p:spPr>
          <a:xfrm flipV="1">
            <a:off x="1041263" y="1542632"/>
            <a:ext cx="0" cy="100800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44">
            <a:extLst>
              <a:ext uri="{FF2B5EF4-FFF2-40B4-BE49-F238E27FC236}">
                <a16:creationId xmlns:a16="http://schemas.microsoft.com/office/drawing/2014/main" id="{402671D6-0E8A-D14C-AD4B-29ED80DCA274}"/>
              </a:ext>
            </a:extLst>
          </p:cNvPr>
          <p:cNvCxnSpPr>
            <a:cxnSpLocks/>
          </p:cNvCxnSpPr>
          <p:nvPr/>
        </p:nvCxnSpPr>
        <p:spPr>
          <a:xfrm flipV="1">
            <a:off x="1041263" y="5437246"/>
            <a:ext cx="0" cy="108000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bject 5">
            <a:extLst>
              <a:ext uri="{FF2B5EF4-FFF2-40B4-BE49-F238E27FC236}">
                <a16:creationId xmlns:a16="http://schemas.microsoft.com/office/drawing/2014/main" id="{6517CE1F-F199-D245-9DC4-D1BF32B3B7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7763" y="87531"/>
            <a:ext cx="10656599" cy="8397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Новое экономическое образование </a:t>
            </a:r>
            <a:b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лидерами отрасли</a:t>
            </a:r>
          </a:p>
        </p:txBody>
      </p:sp>
      <p:sp>
        <p:nvSpPr>
          <p:cNvPr id="143" name="Rectangle 42">
            <a:extLst>
              <a:ext uri="{FF2B5EF4-FFF2-40B4-BE49-F238E27FC236}">
                <a16:creationId xmlns:a16="http://schemas.microsoft.com/office/drawing/2014/main" id="{E0FE9977-72C7-4A49-B2A0-136B3DF612E1}"/>
              </a:ext>
            </a:extLst>
          </p:cNvPr>
          <p:cNvSpPr/>
          <p:nvPr/>
        </p:nvSpPr>
        <p:spPr>
          <a:xfrm>
            <a:off x="8707826" y="397837"/>
            <a:ext cx="284371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202D62"/>
                </a:solidFill>
                <a:ea typeface="Verdana" panose="020B0604030504040204" pitchFamily="34" charset="0"/>
                <a:cs typeface="Golos Text Medium" panose="020B0603020202020204" pitchFamily="34" charset="-52"/>
              </a:rPr>
              <a:t>РЫНКИ БУДУЩЕГО</a:t>
            </a:r>
            <a:endParaRPr lang="en-US" dirty="0">
              <a:solidFill>
                <a:srgbClr val="202D62"/>
              </a:solidFill>
              <a:ea typeface="Verdana" panose="020B0604030504040204" pitchFamily="34" charset="0"/>
              <a:cs typeface="Golos Text Medium" panose="020B06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621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9804" r="2200" b="8294"/>
          <a:stretch/>
        </p:blipFill>
        <p:spPr bwMode="auto">
          <a:xfrm>
            <a:off x="-5468" y="144411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962" flipV="1">
            <a:off x="10480809" y="4587636"/>
            <a:ext cx="2222835" cy="2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8CE4972-29F4-2166-CE48-04B916D54E62}"/>
              </a:ext>
            </a:extLst>
          </p:cNvPr>
          <p:cNvSpPr txBox="1"/>
          <p:nvPr/>
        </p:nvSpPr>
        <p:spPr>
          <a:xfrm>
            <a:off x="11551541" y="6279405"/>
            <a:ext cx="640459" cy="424732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pPr>
              <a:lnSpc>
                <a:spcPct val="90000"/>
              </a:lnSpc>
            </a:pPr>
            <a:fld id="{3C914443-5A47-454E-BDA9-1B5E8A130265}" type="slidenum">
              <a:rPr lang="ru-RU" sz="2400" b="1" smtClean="0">
                <a:solidFill>
                  <a:schemeClr val="bg1"/>
                </a:solidFill>
              </a:rPr>
              <a:pPr>
                <a:lnSpc>
                  <a:spcPct val="90000"/>
                </a:lnSpc>
              </a:pPr>
              <a:t>11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107D20-0F3D-81BC-3CBA-09C8C9186F57}"/>
              </a:ext>
            </a:extLst>
          </p:cNvPr>
          <p:cNvSpPr txBox="1"/>
          <p:nvPr/>
        </p:nvSpPr>
        <p:spPr>
          <a:xfrm>
            <a:off x="3017374" y="5100054"/>
            <a:ext cx="96497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2 года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30B29-7A0D-2268-6C65-5963B25F9158}"/>
              </a:ext>
            </a:extLst>
          </p:cNvPr>
          <p:cNvSpPr txBox="1"/>
          <p:nvPr/>
        </p:nvSpPr>
        <p:spPr>
          <a:xfrm>
            <a:off x="3017374" y="4246269"/>
            <a:ext cx="96497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4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EBCE1-FD26-81BF-00C1-24B46390412F}"/>
              </a:ext>
            </a:extLst>
          </p:cNvPr>
          <p:cNvSpPr txBox="1"/>
          <p:nvPr/>
        </p:nvSpPr>
        <p:spPr>
          <a:xfrm>
            <a:off x="560470" y="2227894"/>
            <a:ext cx="3230218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ПРОЯВЛЕНИЕ ЗАПРОСА ОТРАСЛИ</a:t>
            </a:r>
          </a:p>
          <a:p>
            <a:r>
              <a:rPr lang="ru-RU" sz="1400" dirty="0"/>
              <a:t>Аналитика проблем и перспектив развития отрасли </a:t>
            </a:r>
          </a:p>
          <a:p>
            <a:r>
              <a:rPr lang="ru-RU" sz="1400" dirty="0"/>
              <a:t>Оценка </a:t>
            </a:r>
            <a:r>
              <a:rPr lang="ru-RU" sz="1400" dirty="0" err="1"/>
              <a:t>проф.сандартов</a:t>
            </a:r>
            <a:r>
              <a:rPr lang="ru-RU" sz="1400" dirty="0"/>
              <a:t> и </a:t>
            </a:r>
            <a:r>
              <a:rPr lang="ru-RU" sz="1400" dirty="0" err="1"/>
              <a:t>проф.характеристик</a:t>
            </a:r>
            <a:endParaRPr lang="ru-RU" sz="1400" dirty="0"/>
          </a:p>
          <a:p>
            <a:r>
              <a:rPr lang="ru-RU" sz="1400" dirty="0"/>
              <a:t>Определение уровней и подуровней  </a:t>
            </a:r>
            <a:r>
              <a:rPr lang="ru-RU" sz="1400" dirty="0" err="1"/>
              <a:t>проф.квалификаций</a:t>
            </a:r>
            <a:endParaRPr lang="ru-RU" sz="1400" dirty="0"/>
          </a:p>
          <a:p>
            <a:r>
              <a:rPr lang="ru-RU" sz="1400" dirty="0"/>
              <a:t>Определение входных квалификаций</a:t>
            </a:r>
          </a:p>
          <a:p>
            <a:r>
              <a:rPr lang="ru-RU" sz="1400" dirty="0"/>
              <a:t>Список </a:t>
            </a:r>
            <a:r>
              <a:rPr lang="ru-RU" sz="1400" dirty="0" err="1"/>
              <a:t>доп.квалификаций</a:t>
            </a:r>
            <a:r>
              <a:rPr lang="ru-RU" sz="1400" dirty="0"/>
              <a:t> и </a:t>
            </a:r>
            <a:r>
              <a:rPr lang="ru-RU" sz="1400" dirty="0" err="1"/>
              <a:t>микроквалификаций</a:t>
            </a:r>
            <a:r>
              <a:rPr lang="ru-RU" sz="1400" dirty="0"/>
              <a:t>  </a:t>
            </a:r>
          </a:p>
          <a:p>
            <a:r>
              <a:rPr lang="ru-RU" sz="1400" dirty="0"/>
              <a:t>Определение механизмов и субъектов подтверждения квалификаций 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86FCB-B337-65B6-7031-08E2E7AE09DA}"/>
              </a:ext>
            </a:extLst>
          </p:cNvPr>
          <p:cNvSpPr txBox="1"/>
          <p:nvPr/>
        </p:nvSpPr>
        <p:spPr>
          <a:xfrm>
            <a:off x="3982350" y="2198468"/>
            <a:ext cx="3745222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ОФОРМЛЕНИЕ КОНЦЕПТА / НОВОЙ МОДЕЛИ ОБРАЗОВАНИЯ</a:t>
            </a:r>
          </a:p>
          <a:p>
            <a:r>
              <a:rPr lang="ru-RU" sz="1400" dirty="0"/>
              <a:t>Проработка профессионального и образовательного ядра</a:t>
            </a:r>
          </a:p>
          <a:p>
            <a:r>
              <a:rPr lang="ru-RU" sz="1400" dirty="0"/>
              <a:t>Обоснование трудоемкости, определение сроков обучения</a:t>
            </a:r>
          </a:p>
          <a:p>
            <a:r>
              <a:rPr lang="ru-RU" sz="1400" dirty="0"/>
              <a:t>Определение спектра образовательных треков, схем бесшовного перехода</a:t>
            </a:r>
          </a:p>
          <a:p>
            <a:r>
              <a:rPr lang="ru-RU" sz="1400" dirty="0"/>
              <a:t>Требования к среде профессионализации и форматам сопровождения </a:t>
            </a:r>
          </a:p>
          <a:p>
            <a:r>
              <a:rPr lang="ru-RU" sz="1400" dirty="0"/>
              <a:t>Требования к «качеству входа»</a:t>
            </a:r>
          </a:p>
          <a:p>
            <a:r>
              <a:rPr lang="ru-RU" sz="1400" dirty="0"/>
              <a:t>Формы оценки качества «на выходе»</a:t>
            </a:r>
          </a:p>
          <a:p>
            <a:r>
              <a:rPr lang="ru-RU" sz="1400" dirty="0"/>
              <a:t>Реализация локальных экспериментов </a:t>
            </a:r>
          </a:p>
          <a:p>
            <a:r>
              <a:rPr lang="ru-RU" sz="1400" dirty="0"/>
              <a:t>Анализ, обобщение, представление </a:t>
            </a:r>
            <a:endParaRPr lang="ru-RU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39E49-455A-E43E-A6A5-93DF832789F4}"/>
              </a:ext>
            </a:extLst>
          </p:cNvPr>
          <p:cNvSpPr txBox="1"/>
          <p:nvPr/>
        </p:nvSpPr>
        <p:spPr>
          <a:xfrm>
            <a:off x="8029981" y="2198468"/>
            <a:ext cx="3018915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РЕАЛИЗАЦИЯ ПИЛОТНОЙ ПРОГРАММЫ</a:t>
            </a:r>
          </a:p>
          <a:p>
            <a:r>
              <a:rPr lang="ru-RU" sz="1400" dirty="0"/>
              <a:t>Разработка собственных стандартов</a:t>
            </a:r>
          </a:p>
          <a:p>
            <a:r>
              <a:rPr lang="ru-RU" sz="1400" dirty="0"/>
              <a:t>Разработка структуры, содержания, технологий обучения</a:t>
            </a:r>
          </a:p>
          <a:p>
            <a:r>
              <a:rPr lang="ru-RU" sz="1400" dirty="0"/>
              <a:t>Формирование базы для обучения: кадры, место, оборудование, бюджет и т.д.</a:t>
            </a:r>
          </a:p>
          <a:p>
            <a:r>
              <a:rPr lang="ru-RU" sz="1400" dirty="0"/>
              <a:t>Набор студентов</a:t>
            </a:r>
          </a:p>
          <a:p>
            <a:r>
              <a:rPr lang="ru-RU" sz="1400" dirty="0"/>
              <a:t>Организация учебного процесса</a:t>
            </a:r>
          </a:p>
          <a:p>
            <a:r>
              <a:rPr lang="ru-RU" sz="1400" dirty="0"/>
              <a:t>Анализ и оценка качества, удовлетворенности</a:t>
            </a:r>
          </a:p>
          <a:p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A4811-34B5-3410-F3DF-4EA79BE7C28F}"/>
              </a:ext>
            </a:extLst>
          </p:cNvPr>
          <p:cNvSpPr txBox="1"/>
          <p:nvPr/>
        </p:nvSpPr>
        <p:spPr>
          <a:xfrm>
            <a:off x="4584388" y="458381"/>
            <a:ext cx="3385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Принятие решения</a:t>
            </a:r>
          </a:p>
          <a:p>
            <a:r>
              <a:rPr lang="ru-RU" sz="1200" dirty="0">
                <a:solidFill>
                  <a:schemeClr val="bg1"/>
                </a:solidFill>
              </a:rPr>
              <a:t>Карта стейкхолдеров</a:t>
            </a:r>
          </a:p>
          <a:p>
            <a:r>
              <a:rPr lang="ru-RU" sz="1200" dirty="0">
                <a:solidFill>
                  <a:schemeClr val="bg1"/>
                </a:solidFill>
              </a:rPr>
              <a:t>Включение в ресурсные программы</a:t>
            </a:r>
          </a:p>
          <a:p>
            <a:r>
              <a:rPr lang="ru-RU" sz="1200" dirty="0">
                <a:solidFill>
                  <a:schemeClr val="bg1"/>
                </a:solidFill>
              </a:rPr>
              <a:t>Карта инноваций отрасли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Коммуникативные площадки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Презентационные «точки»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27C24-A03A-176A-A5B0-72E084617FBA}"/>
              </a:ext>
            </a:extLst>
          </p:cNvPr>
          <p:cNvSpPr txBox="1"/>
          <p:nvPr/>
        </p:nvSpPr>
        <p:spPr>
          <a:xfrm>
            <a:off x="500687" y="6108518"/>
            <a:ext cx="1080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Лидеры отрасли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DCF569-45BD-B0FB-111B-0B62D20B60EE}"/>
              </a:ext>
            </a:extLst>
          </p:cNvPr>
          <p:cNvSpPr txBox="1"/>
          <p:nvPr/>
        </p:nvSpPr>
        <p:spPr>
          <a:xfrm>
            <a:off x="4573657" y="6137927"/>
            <a:ext cx="1080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СПК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B7ADDA-AF61-5C96-B597-4B7355C0C4FB}"/>
              </a:ext>
            </a:extLst>
          </p:cNvPr>
          <p:cNvSpPr txBox="1"/>
          <p:nvPr/>
        </p:nvSpPr>
        <p:spPr>
          <a:xfrm>
            <a:off x="5266084" y="6137927"/>
            <a:ext cx="1080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АНО НАРК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8C7A0-D90B-7C53-2ACD-FCC2B8F93509}"/>
              </a:ext>
            </a:extLst>
          </p:cNvPr>
          <p:cNvSpPr txBox="1"/>
          <p:nvPr/>
        </p:nvSpPr>
        <p:spPr>
          <a:xfrm>
            <a:off x="6416533" y="6133880"/>
            <a:ext cx="1080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Центры НОК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304009-A099-832F-CE9B-F0399DEB0A2B}"/>
              </a:ext>
            </a:extLst>
          </p:cNvPr>
          <p:cNvSpPr txBox="1"/>
          <p:nvPr/>
        </p:nvSpPr>
        <p:spPr>
          <a:xfrm>
            <a:off x="1696280" y="6122097"/>
            <a:ext cx="1328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Регуляторы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D13FD3-CC0B-B4F1-F59D-6EA49ACB0F5E}"/>
              </a:ext>
            </a:extLst>
          </p:cNvPr>
          <p:cNvSpPr txBox="1"/>
          <p:nvPr/>
        </p:nvSpPr>
        <p:spPr>
          <a:xfrm>
            <a:off x="7407961" y="6133879"/>
            <a:ext cx="1419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Лидеры образования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41FEAE-2DB2-3503-59D2-D63B1CD0FCAF}"/>
              </a:ext>
            </a:extLst>
          </p:cNvPr>
          <p:cNvSpPr txBox="1"/>
          <p:nvPr/>
        </p:nvSpPr>
        <p:spPr>
          <a:xfrm>
            <a:off x="2688534" y="6122097"/>
            <a:ext cx="1727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Аналитические платформы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1F6AE-D3BC-8EB9-F850-4676591D6CB5}"/>
              </a:ext>
            </a:extLst>
          </p:cNvPr>
          <p:cNvSpPr txBox="1"/>
          <p:nvPr/>
        </p:nvSpPr>
        <p:spPr>
          <a:xfrm>
            <a:off x="8738976" y="6133878"/>
            <a:ext cx="1639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Лидеры </a:t>
            </a:r>
            <a:r>
              <a:rPr lang="en-GB" sz="1000" dirty="0">
                <a:solidFill>
                  <a:schemeClr val="bg1"/>
                </a:solidFill>
              </a:rPr>
              <a:t>EdTech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6ACE4E-7662-701C-FE34-3831925A78EF}"/>
              </a:ext>
            </a:extLst>
          </p:cNvPr>
          <p:cNvSpPr txBox="1"/>
          <p:nvPr/>
        </p:nvSpPr>
        <p:spPr>
          <a:xfrm>
            <a:off x="9838904" y="6122097"/>
            <a:ext cx="1080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РОИВ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973195-0E62-6D94-69B1-60A3070773B5}"/>
              </a:ext>
            </a:extLst>
          </p:cNvPr>
          <p:cNvSpPr txBox="1"/>
          <p:nvPr/>
        </p:nvSpPr>
        <p:spPr>
          <a:xfrm>
            <a:off x="430696" y="518420"/>
            <a:ext cx="3654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Организационно-коммуникативная модель эксперимента  по созданию новой модели образования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DF750B-C8A8-C399-3866-A11ADCE05F0D}"/>
              </a:ext>
            </a:extLst>
          </p:cNvPr>
          <p:cNvSpPr txBox="1"/>
          <p:nvPr/>
        </p:nvSpPr>
        <p:spPr>
          <a:xfrm>
            <a:off x="2772731" y="5634498"/>
            <a:ext cx="631829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Мониторинг                  Аналитика                        Исследование </a:t>
            </a:r>
          </a:p>
        </p:txBody>
      </p:sp>
      <p:sp>
        <p:nvSpPr>
          <p:cNvPr id="22" name="Стрелка: изогнутая вправо 21">
            <a:extLst>
              <a:ext uri="{FF2B5EF4-FFF2-40B4-BE49-F238E27FC236}">
                <a16:creationId xmlns:a16="http://schemas.microsoft.com/office/drawing/2014/main" id="{4FB2CC46-4379-37A9-153E-0765309AE3A2}"/>
              </a:ext>
            </a:extLst>
          </p:cNvPr>
          <p:cNvSpPr/>
          <p:nvPr/>
        </p:nvSpPr>
        <p:spPr>
          <a:xfrm rot="17633618">
            <a:off x="3711543" y="4471952"/>
            <a:ext cx="730985" cy="170487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изогнутая вправо 22">
            <a:extLst>
              <a:ext uri="{FF2B5EF4-FFF2-40B4-BE49-F238E27FC236}">
                <a16:creationId xmlns:a16="http://schemas.microsoft.com/office/drawing/2014/main" id="{7582D51C-C17E-0C16-A17F-5E6EA3822D20}"/>
              </a:ext>
            </a:extLst>
          </p:cNvPr>
          <p:cNvSpPr/>
          <p:nvPr/>
        </p:nvSpPr>
        <p:spPr>
          <a:xfrm rot="5163864" flipH="1">
            <a:off x="7688882" y="4485576"/>
            <a:ext cx="679466" cy="173936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7B8887-BE5B-A797-0397-B1E167895F91}"/>
              </a:ext>
            </a:extLst>
          </p:cNvPr>
          <p:cNvSpPr txBox="1"/>
          <p:nvPr/>
        </p:nvSpPr>
        <p:spPr>
          <a:xfrm>
            <a:off x="7780360" y="191162"/>
            <a:ext cx="431862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72000" fontAlgn="ctr">
              <a:defRPr b="1"/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/>
              </a:rPr>
              <a:t>38.04.02 Создание технологического стартапа (1 год, магистратура)</a:t>
            </a:r>
          </a:p>
          <a:p>
            <a:r>
              <a:rPr lang="ru-RU" sz="1400" b="1" dirty="0">
                <a:cs typeface="Times New Roman" panose="02020603050405020304" pitchFamily="18" charset="0"/>
              </a:rPr>
              <a:t>К</a:t>
            </a:r>
            <a:r>
              <a:rPr lang="ru-RU" sz="1400" dirty="0"/>
              <a:t>валификация </a:t>
            </a:r>
            <a:r>
              <a:rPr lang="ru-RU" sz="1400" b="1" dirty="0"/>
              <a:t>«Руководитель технологического бизнеса»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E9A804-2DFE-A095-26F7-0BFF3BFF83F0}"/>
              </a:ext>
            </a:extLst>
          </p:cNvPr>
          <p:cNvSpPr txBox="1"/>
          <p:nvPr/>
        </p:nvSpPr>
        <p:spPr>
          <a:xfrm>
            <a:off x="7797697" y="1291488"/>
            <a:ext cx="431862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72000" fontAlgn="ctr">
              <a:defRPr b="1"/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/>
              </a:rPr>
              <a:t>38.04.08 Финансовые технологии: разработка и внедрение (2 года, магистратура)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/>
              </a:rPr>
              <a:t>Квалификация «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/>
              </a:rPr>
              <a:t>ФинТех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/>
              </a:rPr>
              <a:t>-руководитель»</a:t>
            </a:r>
          </a:p>
        </p:txBody>
      </p:sp>
    </p:spTree>
    <p:extLst>
      <p:ext uri="{BB962C8B-B14F-4D97-AF65-F5344CB8AC3E}">
        <p14:creationId xmlns:p14="http://schemas.microsoft.com/office/powerpoint/2010/main" val="405946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3" descr="Рисунок 33">
            <a:extLst>
              <a:ext uri="{FF2B5EF4-FFF2-40B4-BE49-F238E27FC236}">
                <a16:creationId xmlns:a16="http://schemas.microsoft.com/office/drawing/2014/main" id="{4A4E4C75-01E9-1F80-12C9-E7745ACB5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88000"/>
            <a:ext cx="3292524" cy="934211"/>
          </a:xfrm>
          <a:prstGeom prst="rect">
            <a:avLst/>
          </a:prstGeom>
        </p:spPr>
      </p:pic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МЕРОПРИЯТИЯ\!2022\12.21-28 Последний учсовет\Преза\gradient-blue-background\6916135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3348" y="407624"/>
            <a:ext cx="3137907" cy="59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9FF8B8A-1333-D427-17CD-E78983DAA13C}"/>
              </a:ext>
            </a:extLst>
          </p:cNvPr>
          <p:cNvSpPr txBox="1">
            <a:spLocks/>
          </p:cNvSpPr>
          <p:nvPr/>
        </p:nvSpPr>
        <p:spPr>
          <a:xfrm>
            <a:off x="570126" y="2254521"/>
            <a:ext cx="7018590" cy="2839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D:\МЕРОПРИЯТИЯ\12.21-28 Последний учсовет\Преза\gradient-blue-background\69161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12865100" y="-6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Z:\машина машина\oform\!!! Новый логотип ТГУ\лого правильная версия\tsu_logo_okna_-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23295" r="4901" b="45644"/>
          <a:stretch/>
        </p:blipFill>
        <p:spPr bwMode="auto">
          <a:xfrm>
            <a:off x="-3468474" y="-1793733"/>
            <a:ext cx="3562350" cy="16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D0E6AA-4384-8DCC-07FC-13AA76223F52}"/>
              </a:ext>
            </a:extLst>
          </p:cNvPr>
          <p:cNvSpPr txBox="1"/>
          <p:nvPr/>
        </p:nvSpPr>
        <p:spPr>
          <a:xfrm>
            <a:off x="5269993" y="1772533"/>
            <a:ext cx="3347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io.tsu.ru</a:t>
            </a:r>
            <a:endParaRPr lang="ru-RU" sz="3200" dirty="0"/>
          </a:p>
        </p:txBody>
      </p:sp>
      <p:pic>
        <p:nvPicPr>
          <p:cNvPr id="6" name="Рисунок 5" descr="Изображение выглядит как шаблон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E05178-7011-AA93-BEA1-8258C5DBE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7" y="3700538"/>
            <a:ext cx="1966029" cy="1966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650D4C-4007-BF47-16BE-CF44D95F37E7}"/>
              </a:ext>
            </a:extLst>
          </p:cNvPr>
          <p:cNvSpPr txBox="1"/>
          <p:nvPr/>
        </p:nvSpPr>
        <p:spPr>
          <a:xfrm>
            <a:off x="5272238" y="3871222"/>
            <a:ext cx="3385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Esukhanova@mail.ru</a:t>
            </a:r>
            <a:endParaRPr lang="ru-RU" sz="2000" dirty="0"/>
          </a:p>
          <a:p>
            <a:r>
              <a:rPr lang="ru-RU" sz="2000" dirty="0"/>
              <a:t>Елена Суханова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639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9804" r="2200" b="8294"/>
          <a:stretch/>
        </p:blipFill>
        <p:spPr bwMode="auto">
          <a:xfrm>
            <a:off x="0" y="3701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962" flipV="1">
            <a:off x="10480809" y="4587636"/>
            <a:ext cx="2222835" cy="2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CE4972-29F4-2166-CE48-04B916D54E62}"/>
              </a:ext>
            </a:extLst>
          </p:cNvPr>
          <p:cNvSpPr txBox="1"/>
          <p:nvPr/>
        </p:nvSpPr>
        <p:spPr>
          <a:xfrm>
            <a:off x="11551541" y="6279405"/>
            <a:ext cx="640459" cy="424732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pPr>
              <a:lnSpc>
                <a:spcPct val="90000"/>
              </a:lnSpc>
            </a:pPr>
            <a:fld id="{3C914443-5A47-454E-BDA9-1B5E8A130265}" type="slidenum">
              <a:rPr lang="ru-RU" sz="2400" b="1" smtClean="0">
                <a:solidFill>
                  <a:schemeClr val="bg1"/>
                </a:solidFill>
              </a:rPr>
              <a:pPr>
                <a:lnSpc>
                  <a:spcPct val="90000"/>
                </a:lnSpc>
              </a:pPr>
              <a:t>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696BE-3DA7-387F-8956-76EE0404D18C}"/>
              </a:ext>
            </a:extLst>
          </p:cNvPr>
          <p:cNvSpPr txBox="1"/>
          <p:nvPr/>
        </p:nvSpPr>
        <p:spPr>
          <a:xfrm>
            <a:off x="650300" y="393424"/>
            <a:ext cx="111846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</a:rPr>
              <a:t>Пилотный эксперимент по изменению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уровней профессионального образования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2113" r="4136" b="12685"/>
          <a:stretch/>
        </p:blipFill>
        <p:spPr bwMode="auto">
          <a:xfrm>
            <a:off x="8373052" y="393424"/>
            <a:ext cx="3535204" cy="4664352"/>
          </a:xfrm>
          <a:prstGeom prst="rect">
            <a:avLst/>
          </a:prstGeom>
          <a:noFill/>
          <a:ln w="25400" cmpd="thinThick">
            <a:noFill/>
            <a:miter lim="800000"/>
            <a:headEnd/>
            <a:tailEnd/>
          </a:ln>
          <a:effectLst>
            <a:outerShdw blurRad="50800" dist="50800" dir="2700000" algn="ctr" rotWithShape="0">
              <a:schemeClr val="bg2">
                <a:alpha val="80000"/>
              </a:scheme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68448C-CEFD-7F2F-5E92-A5466AC8FBAB}"/>
              </a:ext>
            </a:extLst>
          </p:cNvPr>
          <p:cNvSpPr txBox="1"/>
          <p:nvPr/>
        </p:nvSpPr>
        <p:spPr>
          <a:xfrm>
            <a:off x="650300" y="1779751"/>
            <a:ext cx="33811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Участники эксперимента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A5927-D7DB-EB16-2C03-3CDFC406894B}"/>
              </a:ext>
            </a:extLst>
          </p:cNvPr>
          <p:cNvSpPr txBox="1"/>
          <p:nvPr/>
        </p:nvSpPr>
        <p:spPr>
          <a:xfrm>
            <a:off x="4578770" y="1779751"/>
            <a:ext cx="3852861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Базовые линии эксперимента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Программы базового и специализированного высшего образования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Вариативные сроки обучения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Вариативные результаты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Вариативные формы оценивания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Модели взаимодействия с работодателями на всех этапах программы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Ставка на новую модель качества образовательных результатов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3744" y="2586799"/>
            <a:ext cx="3873586" cy="346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Томский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государственный университет</a:t>
            </a:r>
          </a:p>
          <a:p>
            <a:pPr marL="252000" indent="-2520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Московский авиационный институт</a:t>
            </a:r>
          </a:p>
          <a:p>
            <a:pPr marL="252000" indent="-2520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Университет науки и технологий МИСИС</a:t>
            </a:r>
          </a:p>
          <a:p>
            <a:pPr marL="252000" indent="-2520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Московский педагогический государственный университет </a:t>
            </a:r>
          </a:p>
          <a:p>
            <a:pPr marL="252000" indent="-2520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Санкт-Петербургский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горный университет</a:t>
            </a:r>
          </a:p>
          <a:p>
            <a:pPr marL="252000" indent="-2520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Балтийский федеральный университет им. И. Канта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715375" y="5176748"/>
            <a:ext cx="26289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Указ Президента Российской Федерации </a:t>
            </a:r>
            <a:br>
              <a:rPr lang="ru-RU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от 12.05.2023 № 343</a:t>
            </a:r>
          </a:p>
        </p:txBody>
      </p:sp>
    </p:spTree>
    <p:extLst>
      <p:ext uri="{BB962C8B-B14F-4D97-AF65-F5344CB8AC3E}">
        <p14:creationId xmlns:p14="http://schemas.microsoft.com/office/powerpoint/2010/main" val="182530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9804" r="2200" b="82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962" flipV="1">
            <a:off x="10480809" y="4587636"/>
            <a:ext cx="2222835" cy="2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CE4972-29F4-2166-CE48-04B916D54E62}"/>
              </a:ext>
            </a:extLst>
          </p:cNvPr>
          <p:cNvSpPr txBox="1"/>
          <p:nvPr/>
        </p:nvSpPr>
        <p:spPr>
          <a:xfrm>
            <a:off x="11551541" y="6279405"/>
            <a:ext cx="640459" cy="424732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pPr>
              <a:lnSpc>
                <a:spcPct val="90000"/>
              </a:lnSpc>
            </a:pPr>
            <a:fld id="{3C914443-5A47-454E-BDA9-1B5E8A130265}" type="slidenum">
              <a:rPr lang="ru-RU" sz="2400" b="1" smtClean="0">
                <a:solidFill>
                  <a:schemeClr val="bg1"/>
                </a:solidFill>
              </a:rPr>
              <a:pPr>
                <a:lnSpc>
                  <a:spcPct val="90000"/>
                </a:lnSpc>
              </a:pPr>
              <a:t>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628F7-5C99-9C30-A40D-1AB8714DF0A8}"/>
              </a:ext>
            </a:extLst>
          </p:cNvPr>
          <p:cNvSpPr txBox="1"/>
          <p:nvPr/>
        </p:nvSpPr>
        <p:spPr>
          <a:xfrm>
            <a:off x="657225" y="399840"/>
            <a:ext cx="10103177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Aft>
                <a:spcPts val="800"/>
              </a:spcAft>
              <a:defRPr sz="2800" b="1"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Пилотные программы ТГУ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1598D-2E46-655B-55F5-3E802BDAA426}"/>
              </a:ext>
            </a:extLst>
          </p:cNvPr>
          <p:cNvSpPr txBox="1"/>
          <p:nvPr/>
        </p:nvSpPr>
        <p:spPr>
          <a:xfrm>
            <a:off x="-1683834" y="4500008"/>
            <a:ext cx="3305294" cy="278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B85EF-DAEA-4327-88D8-258804A645DA}"/>
              </a:ext>
            </a:extLst>
          </p:cNvPr>
          <p:cNvSpPr txBox="1"/>
          <p:nvPr/>
        </p:nvSpPr>
        <p:spPr>
          <a:xfrm>
            <a:off x="755597" y="938553"/>
            <a:ext cx="4964451" cy="590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Образовательные программы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базового высшего образования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9F3E50-C2D3-42E8-BFE6-8B6FA732DAE1}"/>
              </a:ext>
            </a:extLst>
          </p:cNvPr>
          <p:cNvSpPr txBox="1"/>
          <p:nvPr/>
        </p:nvSpPr>
        <p:spPr>
          <a:xfrm>
            <a:off x="6336646" y="938553"/>
            <a:ext cx="4756985" cy="590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Образовательные программы специализированного высшего образования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3A33C25-0744-4E1E-80AF-16B6576271F7}"/>
              </a:ext>
            </a:extLst>
          </p:cNvPr>
          <p:cNvCxnSpPr>
            <a:cxnSpLocks/>
          </p:cNvCxnSpPr>
          <p:nvPr/>
        </p:nvCxnSpPr>
        <p:spPr>
          <a:xfrm>
            <a:off x="6045529" y="938553"/>
            <a:ext cx="0" cy="421200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B478EEB-013B-49D2-A385-4BDEC99F9873}"/>
              </a:ext>
            </a:extLst>
          </p:cNvPr>
          <p:cNvSpPr/>
          <p:nvPr/>
        </p:nvSpPr>
        <p:spPr>
          <a:xfrm>
            <a:off x="755597" y="1639128"/>
            <a:ext cx="749534" cy="5837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8</a:t>
            </a:r>
            <a:endParaRPr lang="ru-RU" sz="24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1294D6-8A9C-46E4-A9A2-03A08EED8948}"/>
              </a:ext>
            </a:extLst>
          </p:cNvPr>
          <p:cNvGraphicFramePr>
            <a:graphicFrameLocks noGrp="1"/>
          </p:cNvGraphicFramePr>
          <p:nvPr/>
        </p:nvGraphicFramePr>
        <p:xfrm>
          <a:off x="986068" y="2249186"/>
          <a:ext cx="4943271" cy="2940133"/>
        </p:xfrm>
        <a:graphic>
          <a:graphicData uri="http://schemas.openxmlformats.org/drawingml/2006/table">
            <a:tbl>
              <a:tblPr/>
              <a:tblGrid>
                <a:gridCol w="4943271">
                  <a:extLst>
                    <a:ext uri="{9D8B030D-6E8A-4147-A177-3AD203B41FA5}">
                      <a16:colId xmlns:a16="http://schemas.microsoft.com/office/drawing/2014/main" val="23948765"/>
                    </a:ext>
                  </a:extLst>
                </a:gridCol>
              </a:tblGrid>
              <a:tr h="371903">
                <a:tc>
                  <a:txBody>
                    <a:bodyPr/>
                    <a:lstStyle/>
                    <a:p>
                      <a:pPr marL="252000" indent="-252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Программная инженерия</a:t>
                      </a:r>
                    </a:p>
                  </a:txBody>
                  <a:tcPr marL="5201" marR="5201" marT="52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3231135"/>
                  </a:ext>
                </a:extLst>
              </a:tr>
              <a:tr h="285605">
                <a:tc>
                  <a:txBody>
                    <a:bodyPr/>
                    <a:lstStyle/>
                    <a:p>
                      <a:pPr marL="252000" indent="-252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Журналистика и новые медиа</a:t>
                      </a:r>
                    </a:p>
                  </a:txBody>
                  <a:tcPr marL="5201" marR="5201" marT="52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64378"/>
                  </a:ext>
                </a:extLst>
              </a:tr>
              <a:tr h="341456">
                <a:tc>
                  <a:txBody>
                    <a:bodyPr/>
                    <a:lstStyle/>
                    <a:p>
                      <a:pPr marL="252000" indent="-252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Фундаментальная и прикладная химия</a:t>
                      </a:r>
                    </a:p>
                  </a:txBody>
                  <a:tcPr marL="5201" marR="5201" marT="52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5261089"/>
                  </a:ext>
                </a:extLst>
              </a:tr>
              <a:tr h="343631">
                <a:tc>
                  <a:txBody>
                    <a:bodyPr/>
                    <a:lstStyle/>
                    <a:p>
                      <a:pPr marL="252000" indent="-252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Промышленная и специальная робототехника</a:t>
                      </a:r>
                    </a:p>
                  </a:txBody>
                  <a:tcPr marL="5201" marR="5201" marT="52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16731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marL="252000" indent="-252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Вычислительная механика и компьютерный инжиниринг</a:t>
                      </a:r>
                    </a:p>
                  </a:txBody>
                  <a:tcPr marL="5201" marR="5201" marT="52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4635603"/>
                  </a:ext>
                </a:extLst>
              </a:tr>
              <a:tr h="315356">
                <a:tc>
                  <a:txBody>
                    <a:bodyPr/>
                    <a:lstStyle/>
                    <a:p>
                      <a:pPr marL="252000" indent="-252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Баллистика и </a:t>
                      </a:r>
                      <a:r>
                        <a:rPr lang="ru-R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гидроаэродинамика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1" marR="5201" marT="52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4862876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marL="252000" indent="-252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Компьютерное моделирование в инженерной теплофизике и </a:t>
                      </a:r>
                      <a:r>
                        <a:rPr lang="ru-R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аэрогидродинамике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1" marR="5201" marT="52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934612"/>
                  </a:ext>
                </a:extLst>
              </a:tr>
              <a:tr h="284228">
                <a:tc>
                  <a:txBody>
                    <a:bodyPr/>
                    <a:lstStyle/>
                    <a:p>
                      <a:pPr marL="252000" indent="-25200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Юриспруденция</a:t>
                      </a:r>
                    </a:p>
                  </a:txBody>
                  <a:tcPr marL="5201" marR="5201" marT="52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811459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8F6FCA8-1273-4808-9FD4-38C3181DD6F6}"/>
              </a:ext>
            </a:extLst>
          </p:cNvPr>
          <p:cNvGraphicFramePr>
            <a:graphicFrameLocks noGrp="1"/>
          </p:cNvGraphicFramePr>
          <p:nvPr/>
        </p:nvGraphicFramePr>
        <p:xfrm>
          <a:off x="6623084" y="2371296"/>
          <a:ext cx="3825841" cy="2305479"/>
        </p:xfrm>
        <a:graphic>
          <a:graphicData uri="http://schemas.openxmlformats.org/drawingml/2006/table">
            <a:tbl>
              <a:tblPr/>
              <a:tblGrid>
                <a:gridCol w="3825841">
                  <a:extLst>
                    <a:ext uri="{9D8B030D-6E8A-4147-A177-3AD203B41FA5}">
                      <a16:colId xmlns:a16="http://schemas.microsoft.com/office/drawing/2014/main" val="4131245560"/>
                    </a:ext>
                  </a:extLst>
                </a:gridCol>
              </a:tblGrid>
              <a:tr h="553410">
                <a:tc>
                  <a:txBody>
                    <a:bodyPr/>
                    <a:lstStyle/>
                    <a:p>
                      <a:pPr marL="252000" indent="-25200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Химия современных материалов и технологий</a:t>
                      </a:r>
                    </a:p>
                  </a:txBody>
                  <a:tcPr marL="7438" marR="7438" marT="743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0213993"/>
                  </a:ext>
                </a:extLst>
              </a:tr>
              <a:tr h="553410">
                <a:tc>
                  <a:txBody>
                    <a:bodyPr/>
                    <a:lstStyle/>
                    <a:p>
                      <a:pPr marL="252000" indent="-25200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Компьютерный инжиниринг высокоэнергетических систем</a:t>
                      </a:r>
                    </a:p>
                  </a:txBody>
                  <a:tcPr marL="7438" marR="7438" marT="743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888494"/>
                  </a:ext>
                </a:extLst>
              </a:tr>
              <a:tr h="322359">
                <a:tc>
                  <a:txBody>
                    <a:bodyPr/>
                    <a:lstStyle/>
                    <a:p>
                      <a:pPr marL="252000" indent="-25200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Цифровой </a:t>
                      </a:r>
                      <a:r>
                        <a:rPr lang="ru-R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медиамаркетинг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38" marR="7438" marT="743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35048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252000" indent="-25200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Юридическая лингвистика</a:t>
                      </a:r>
                    </a:p>
                  </a:txBody>
                  <a:tcPr marL="7438" marR="7438" marT="743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031085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252000" indent="-25200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технологического </a:t>
                      </a:r>
                      <a:r>
                        <a:rPr lang="ru-R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стартапа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38" marR="7438" marT="743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208892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885CFE8-9384-4B45-BD12-D4702437E32D}"/>
              </a:ext>
            </a:extLst>
          </p:cNvPr>
          <p:cNvSpPr/>
          <p:nvPr/>
        </p:nvSpPr>
        <p:spPr>
          <a:xfrm>
            <a:off x="6337938" y="1641336"/>
            <a:ext cx="749534" cy="5837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8F2E6E-B5F1-43E5-998F-E6E523AE436E}"/>
              </a:ext>
            </a:extLst>
          </p:cNvPr>
          <p:cNvSpPr/>
          <p:nvPr/>
        </p:nvSpPr>
        <p:spPr>
          <a:xfrm>
            <a:off x="3133036" y="5694917"/>
            <a:ext cx="2770562" cy="80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/>
              </a:rPr>
              <a:t>04 Химия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/>
              </a:rPr>
              <a:t>09 Программная инженерия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/>
              </a:rPr>
              <a:t>15 Прикладная механика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933E0FD-CAFE-4831-A9DB-D27D77571F6B}"/>
              </a:ext>
            </a:extLst>
          </p:cNvPr>
          <p:cNvSpPr/>
          <p:nvPr/>
        </p:nvSpPr>
        <p:spPr>
          <a:xfrm>
            <a:off x="755597" y="5772741"/>
            <a:ext cx="749534" cy="5837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9</a:t>
            </a:r>
            <a:endParaRPr lang="ru-RU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320E23-31AE-4FDB-B73E-ECA66550E25E}"/>
              </a:ext>
            </a:extLst>
          </p:cNvPr>
          <p:cNvSpPr txBox="1"/>
          <p:nvPr/>
        </p:nvSpPr>
        <p:spPr>
          <a:xfrm>
            <a:off x="1640118" y="5694917"/>
            <a:ext cx="1883443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предметных областей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66CF9C8-FE3A-4178-8892-CB49D937E2D1}"/>
              </a:ext>
            </a:extLst>
          </p:cNvPr>
          <p:cNvCxnSpPr>
            <a:cxnSpLocks/>
          </p:cNvCxnSpPr>
          <p:nvPr/>
        </p:nvCxnSpPr>
        <p:spPr>
          <a:xfrm flipV="1">
            <a:off x="752005" y="5351180"/>
            <a:ext cx="10303186" cy="50284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3315E31-5F8A-4AF8-B3FE-3F34A4D16030}"/>
              </a:ext>
            </a:extLst>
          </p:cNvPr>
          <p:cNvSpPr/>
          <p:nvPr/>
        </p:nvSpPr>
        <p:spPr>
          <a:xfrm>
            <a:off x="5989324" y="5694917"/>
            <a:ext cx="2306952" cy="80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/>
              </a:rPr>
              <a:t>16 Техническая физика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/>
              </a:rPr>
              <a:t>24 Баллистика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/>
              </a:rPr>
              <a:t>38 Менеджмент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20100" y="5694917"/>
            <a:ext cx="2286000" cy="80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/>
              </a:rPr>
              <a:t>40 Юриспруденция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/>
              </a:rPr>
              <a:t>42 Журналистика 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/>
              </a:rPr>
              <a:t>45 Филология</a:t>
            </a:r>
          </a:p>
        </p:txBody>
      </p:sp>
    </p:spTree>
    <p:extLst>
      <p:ext uri="{BB962C8B-B14F-4D97-AF65-F5344CB8AC3E}">
        <p14:creationId xmlns:p14="http://schemas.microsoft.com/office/powerpoint/2010/main" val="231901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9804" r="2200" b="8294"/>
          <a:stretch/>
        </p:blipFill>
        <p:spPr bwMode="auto">
          <a:xfrm>
            <a:off x="2843" y="-10650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962" flipV="1">
            <a:off x="10480809" y="4587636"/>
            <a:ext cx="2222835" cy="2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CE4972-29F4-2166-CE48-04B916D54E62}"/>
              </a:ext>
            </a:extLst>
          </p:cNvPr>
          <p:cNvSpPr txBox="1"/>
          <p:nvPr/>
        </p:nvSpPr>
        <p:spPr>
          <a:xfrm>
            <a:off x="11551541" y="6279405"/>
            <a:ext cx="640459" cy="424732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pPr>
              <a:lnSpc>
                <a:spcPct val="90000"/>
              </a:lnSpc>
            </a:pPr>
            <a:fld id="{3C914443-5A47-454E-BDA9-1B5E8A130265}" type="slidenum">
              <a:rPr lang="ru-RU" sz="2400" b="1" smtClean="0">
                <a:solidFill>
                  <a:schemeClr val="bg1"/>
                </a:solidFill>
              </a:rPr>
              <a:pPr>
                <a:lnSpc>
                  <a:spcPct val="90000"/>
                </a:lnSpc>
              </a:pPr>
              <a:t>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75C2D-8C32-51A6-EF3A-BBDB215931FE}"/>
              </a:ext>
            </a:extLst>
          </p:cNvPr>
          <p:cNvSpPr txBox="1"/>
          <p:nvPr/>
        </p:nvSpPr>
        <p:spPr>
          <a:xfrm>
            <a:off x="662868" y="373608"/>
            <a:ext cx="848113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</a:rPr>
              <a:t>Принципиальные отличия пилотных программ ТГУ</a:t>
            </a:r>
          </a:p>
        </p:txBody>
      </p:sp>
      <p:sp>
        <p:nvSpPr>
          <p:cNvPr id="59" name="Надпись 4">
            <a:extLst>
              <a:ext uri="{FF2B5EF4-FFF2-40B4-BE49-F238E27FC236}">
                <a16:creationId xmlns:a16="http://schemas.microsoft.com/office/drawing/2014/main" id="{CF3114C5-23E6-A8EE-3265-9C72F5623B5D}"/>
              </a:ext>
            </a:extLst>
          </p:cNvPr>
          <p:cNvSpPr txBox="1"/>
          <p:nvPr/>
        </p:nvSpPr>
        <p:spPr>
          <a:xfrm>
            <a:off x="963619" y="1786934"/>
            <a:ext cx="2979284" cy="1834097"/>
          </a:xfrm>
          <a:prstGeom prst="roundRect">
            <a:avLst>
              <a:gd name="adj" fmla="val 126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sz="1100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+mn-lt"/>
              </a:rPr>
              <a:t>Работодатели участвуют в разработке, реализации и оценке программ</a:t>
            </a:r>
            <a:endParaRPr lang="ru-RU" sz="1400" dirty="0">
              <a:latin typeface="+mn-lt"/>
            </a:endParaRPr>
          </a:p>
        </p:txBody>
      </p:sp>
      <p:sp>
        <p:nvSpPr>
          <p:cNvPr id="11" name="Надпись 4">
            <a:extLst>
              <a:ext uri="{FF2B5EF4-FFF2-40B4-BE49-F238E27FC236}">
                <a16:creationId xmlns:a16="http://schemas.microsoft.com/office/drawing/2014/main" id="{EDCFEFC1-E5E1-36F5-5783-25A14CF2F12E}"/>
              </a:ext>
            </a:extLst>
          </p:cNvPr>
          <p:cNvSpPr txBox="1"/>
          <p:nvPr/>
        </p:nvSpPr>
        <p:spPr>
          <a:xfrm>
            <a:off x="7986100" y="1804222"/>
            <a:ext cx="3041359" cy="1834097"/>
          </a:xfrm>
          <a:prstGeom prst="roundRect">
            <a:avLst>
              <a:gd name="adj" fmla="val 17052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sz="1100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70C0"/>
                </a:solidFill>
                <a:latin typeface="+mn-lt"/>
              </a:rPr>
              <a:t>Университет берет на себя ответственность за выход студента на рынок труда </a:t>
            </a:r>
            <a:endParaRPr lang="ru-RU" sz="1400" dirty="0">
              <a:latin typeface="+mn-lt"/>
            </a:endParaRPr>
          </a:p>
        </p:txBody>
      </p:sp>
      <p:sp>
        <p:nvSpPr>
          <p:cNvPr id="3" name="Надпись 4">
            <a:extLst>
              <a:ext uri="{FF2B5EF4-FFF2-40B4-BE49-F238E27FC236}">
                <a16:creationId xmlns:a16="http://schemas.microsoft.com/office/drawing/2014/main" id="{AAF2B208-FD02-3556-5A21-92B88C0628AB}"/>
              </a:ext>
            </a:extLst>
          </p:cNvPr>
          <p:cNvSpPr txBox="1"/>
          <p:nvPr/>
        </p:nvSpPr>
        <p:spPr>
          <a:xfrm>
            <a:off x="4363909" y="1804222"/>
            <a:ext cx="3201184" cy="1834097"/>
          </a:xfrm>
          <a:prstGeom prst="roundRect">
            <a:avLst>
              <a:gd name="adj" fmla="val 1559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sz="1100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+mn-lt"/>
              </a:rPr>
              <a:t>Вариативность сроков обучения и уровня квалификации </a:t>
            </a:r>
          </a:p>
        </p:txBody>
      </p:sp>
      <p:pic>
        <p:nvPicPr>
          <p:cNvPr id="4" name="Google Shape;149;p2">
            <a:extLst>
              <a:ext uri="{FF2B5EF4-FFF2-40B4-BE49-F238E27FC236}">
                <a16:creationId xmlns:a16="http://schemas.microsoft.com/office/drawing/2014/main" id="{037992F7-885E-C4BC-5693-2F3230DCF9F2}"/>
              </a:ext>
            </a:extLst>
          </p:cNvPr>
          <p:cNvPicPr preferRelativeResize="0"/>
          <p:nvPr/>
        </p:nvPicPr>
        <p:blipFill rotWithShape="1">
          <a:blip r:embed="rId4"/>
          <a:srcRect b="14294"/>
          <a:stretch/>
        </p:blipFill>
        <p:spPr>
          <a:xfrm>
            <a:off x="1712010" y="4766842"/>
            <a:ext cx="2837356" cy="161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\\wdiro\Public\Фотохроника 2016\09.30 СФТИ Копылова печатная электроника\577A7901.jpg">
            <a:extLst>
              <a:ext uri="{FF2B5EF4-FFF2-40B4-BE49-F238E27FC236}">
                <a16:creationId xmlns:a16="http://schemas.microsoft.com/office/drawing/2014/main" id="{8F1033CC-D99A-E6FE-A2BE-4585B1367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31" r="14526" b="13544"/>
          <a:stretch/>
        </p:blipFill>
        <p:spPr bwMode="auto">
          <a:xfrm>
            <a:off x="4903433" y="4694241"/>
            <a:ext cx="1834097" cy="18340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МЕРОПРИЯТИЯ\04.21 Кампус общие слайды из старых през\electrical-technicians-working-electronics-parts.jpg">
            <a:extLst>
              <a:ext uri="{FF2B5EF4-FFF2-40B4-BE49-F238E27FC236}">
                <a16:creationId xmlns:a16="http://schemas.microsoft.com/office/drawing/2014/main" id="{1B29876D-9F98-3C5A-F74D-0C94CD894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81" y="4657672"/>
            <a:ext cx="2423175" cy="18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1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9804" r="2200" b="8294"/>
          <a:stretch/>
        </p:blipFill>
        <p:spPr bwMode="auto">
          <a:xfrm>
            <a:off x="109168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962" flipV="1">
            <a:off x="10480809" y="4587636"/>
            <a:ext cx="2222835" cy="2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CE4972-29F4-2166-CE48-04B916D54E62}"/>
              </a:ext>
            </a:extLst>
          </p:cNvPr>
          <p:cNvSpPr txBox="1"/>
          <p:nvPr/>
        </p:nvSpPr>
        <p:spPr>
          <a:xfrm>
            <a:off x="11551541" y="6279405"/>
            <a:ext cx="640459" cy="424732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pPr>
              <a:lnSpc>
                <a:spcPct val="90000"/>
              </a:lnSpc>
            </a:pPr>
            <a:fld id="{3C914443-5A47-454E-BDA9-1B5E8A130265}" type="slidenum">
              <a:rPr lang="ru-RU" sz="2400" b="1" smtClean="0">
                <a:solidFill>
                  <a:schemeClr val="bg1"/>
                </a:solidFill>
              </a:rPr>
              <a:pPr>
                <a:lnSpc>
                  <a:spcPct val="90000"/>
                </a:lnSpc>
              </a:pPr>
              <a:t>5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75C2D-8C32-51A6-EF3A-BBDB215931FE}"/>
              </a:ext>
            </a:extLst>
          </p:cNvPr>
          <p:cNvSpPr txBox="1"/>
          <p:nvPr/>
        </p:nvSpPr>
        <p:spPr>
          <a:xfrm>
            <a:off x="662868" y="373608"/>
            <a:ext cx="848113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</a:rPr>
              <a:t>Сквозные экспериментальные линии пилотных программ ТГУ </a:t>
            </a:r>
          </a:p>
        </p:txBody>
      </p:sp>
      <p:sp>
        <p:nvSpPr>
          <p:cNvPr id="59" name="Надпись 4">
            <a:extLst>
              <a:ext uri="{FF2B5EF4-FFF2-40B4-BE49-F238E27FC236}">
                <a16:creationId xmlns:a16="http://schemas.microsoft.com/office/drawing/2014/main" id="{CF3114C5-23E6-A8EE-3265-9C72F5623B5D}"/>
              </a:ext>
            </a:extLst>
          </p:cNvPr>
          <p:cNvSpPr txBox="1"/>
          <p:nvPr/>
        </p:nvSpPr>
        <p:spPr>
          <a:xfrm>
            <a:off x="963619" y="1786934"/>
            <a:ext cx="2979284" cy="1834097"/>
          </a:xfrm>
          <a:prstGeom prst="roundRect">
            <a:avLst>
              <a:gd name="adj" fmla="val 126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sz="1100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+mn-lt"/>
              </a:rPr>
              <a:t>Разработка моделей взаимодействия с работодателями на всех этапах образовательного процесса </a:t>
            </a:r>
            <a:endParaRPr lang="ru-RU" sz="1400" dirty="0">
              <a:latin typeface="+mn-lt"/>
            </a:endParaRPr>
          </a:p>
        </p:txBody>
      </p:sp>
      <p:sp>
        <p:nvSpPr>
          <p:cNvPr id="3" name="Надпись 4">
            <a:extLst>
              <a:ext uri="{FF2B5EF4-FFF2-40B4-BE49-F238E27FC236}">
                <a16:creationId xmlns:a16="http://schemas.microsoft.com/office/drawing/2014/main" id="{AAF2B208-FD02-3556-5A21-92B88C0628AB}"/>
              </a:ext>
            </a:extLst>
          </p:cNvPr>
          <p:cNvSpPr txBox="1"/>
          <p:nvPr/>
        </p:nvSpPr>
        <p:spPr>
          <a:xfrm>
            <a:off x="4363909" y="1804222"/>
            <a:ext cx="3201184" cy="1834097"/>
          </a:xfrm>
          <a:prstGeom prst="roundRect">
            <a:avLst>
              <a:gd name="adj" fmla="val 1559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sz="1100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latin typeface="+mn-lt"/>
              </a:rPr>
              <a:t>Введение механизма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микростепеней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и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микроквалификаций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Надпись 4">
            <a:extLst>
              <a:ext uri="{FF2B5EF4-FFF2-40B4-BE49-F238E27FC236}">
                <a16:creationId xmlns:a16="http://schemas.microsoft.com/office/drawing/2014/main" id="{7BC504A5-24D6-3F79-0CF7-E1C1E6C06956}"/>
              </a:ext>
            </a:extLst>
          </p:cNvPr>
          <p:cNvSpPr txBox="1"/>
          <p:nvPr/>
        </p:nvSpPr>
        <p:spPr>
          <a:xfrm>
            <a:off x="2843229" y="4170255"/>
            <a:ext cx="3041359" cy="1834097"/>
          </a:xfrm>
          <a:prstGeom prst="roundRect">
            <a:avLst>
              <a:gd name="adj" fmla="val 17052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sz="1100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+mn-lt"/>
              </a:rPr>
              <a:t>Использование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EdTech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</a:t>
            </a:r>
            <a:br>
              <a:rPr 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sz="2000" b="1" dirty="0">
                <a:solidFill>
                  <a:srgbClr val="0070C0"/>
                </a:solidFill>
                <a:latin typeface="+mn-lt"/>
              </a:rPr>
              <a:t>в управлении качеством образовательного процесса </a:t>
            </a:r>
          </a:p>
        </p:txBody>
      </p:sp>
      <p:sp>
        <p:nvSpPr>
          <p:cNvPr id="7" name="Надпись 4">
            <a:extLst>
              <a:ext uri="{FF2B5EF4-FFF2-40B4-BE49-F238E27FC236}">
                <a16:creationId xmlns:a16="http://schemas.microsoft.com/office/drawing/2014/main" id="{61C3867A-4363-A6BA-7B14-2E18BF79AA26}"/>
              </a:ext>
            </a:extLst>
          </p:cNvPr>
          <p:cNvSpPr txBox="1"/>
          <p:nvPr/>
        </p:nvSpPr>
        <p:spPr>
          <a:xfrm>
            <a:off x="6775904" y="4170256"/>
            <a:ext cx="3041359" cy="1834097"/>
          </a:xfrm>
          <a:prstGeom prst="roundRect">
            <a:avLst>
              <a:gd name="adj" fmla="val 17052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sz="1100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latin typeface="+mn-lt"/>
              </a:rPr>
              <a:t>Апробация образовательных инструментов формирования ценностей</a:t>
            </a:r>
          </a:p>
        </p:txBody>
      </p:sp>
      <p:pic>
        <p:nvPicPr>
          <p:cNvPr id="9" name="Picture 6" descr="Волонтеры ТГУ приняли участие в проведении городской ярмарки вакансий,  организованной компанией Микран совместно с ТГУ | Центр  социально-профессионального волонтерства ТГУ">
            <a:extLst>
              <a:ext uri="{FF2B5EF4-FFF2-40B4-BE49-F238E27FC236}">
                <a16:creationId xmlns:a16="http://schemas.microsoft.com/office/drawing/2014/main" id="{9EC01965-BEEC-F270-BBC1-8C390D593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r="16621"/>
          <a:stretch/>
        </p:blipFill>
        <p:spPr bwMode="auto">
          <a:xfrm>
            <a:off x="9560336" y="141493"/>
            <a:ext cx="2508530" cy="2508530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4">
            <a:extLst>
              <a:ext uri="{FF2B5EF4-FFF2-40B4-BE49-F238E27FC236}">
                <a16:creationId xmlns:a16="http://schemas.microsoft.com/office/drawing/2014/main" id="{EDCFEFC1-E5E1-36F5-5783-25A14CF2F12E}"/>
              </a:ext>
            </a:extLst>
          </p:cNvPr>
          <p:cNvSpPr txBox="1"/>
          <p:nvPr/>
        </p:nvSpPr>
        <p:spPr>
          <a:xfrm>
            <a:off x="7986100" y="1804222"/>
            <a:ext cx="3041359" cy="1834097"/>
          </a:xfrm>
          <a:prstGeom prst="roundRect">
            <a:avLst>
              <a:gd name="adj" fmla="val 17052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sz="1100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+mn-lt"/>
              </a:rPr>
              <a:t>Изменение системы оценивания</a:t>
            </a:r>
          </a:p>
        </p:txBody>
      </p:sp>
      <p:pic>
        <p:nvPicPr>
          <p:cNvPr id="10" name="Picture 2" descr="\\1-137-4\d\МЕРОПРИЯТИЯ\07.21 преза демография росмолодежь\parabol-p0xDCNg3cw8-unsplash.jpg">
            <a:extLst>
              <a:ext uri="{FF2B5EF4-FFF2-40B4-BE49-F238E27FC236}">
                <a16:creationId xmlns:a16="http://schemas.microsoft.com/office/drawing/2014/main" id="{52CA5100-7BFD-EDD3-E90C-618382400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4038" r="23601" b="919"/>
          <a:stretch/>
        </p:blipFill>
        <p:spPr bwMode="auto">
          <a:xfrm>
            <a:off x="360630" y="4760132"/>
            <a:ext cx="2092631" cy="17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9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9804" r="2200" b="82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962" flipV="1">
            <a:off x="10480809" y="4587636"/>
            <a:ext cx="2222835" cy="2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8CE4972-29F4-2166-CE48-04B916D54E62}"/>
              </a:ext>
            </a:extLst>
          </p:cNvPr>
          <p:cNvSpPr txBox="1"/>
          <p:nvPr/>
        </p:nvSpPr>
        <p:spPr>
          <a:xfrm>
            <a:off x="11551541" y="6279405"/>
            <a:ext cx="640459" cy="424732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pPr>
              <a:lnSpc>
                <a:spcPct val="90000"/>
              </a:lnSpc>
            </a:pPr>
            <a:fld id="{3C914443-5A47-454E-BDA9-1B5E8A130265}" type="slidenum">
              <a:rPr lang="ru-RU" sz="2400" b="1" smtClean="0">
                <a:solidFill>
                  <a:schemeClr val="bg1"/>
                </a:solidFill>
              </a:rPr>
              <a:pPr>
                <a:lnSpc>
                  <a:spcPct val="90000"/>
                </a:lnSpc>
              </a:pPr>
              <a:t>6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1CFAFD-45C4-CFD5-77F6-6FE518CA7A55}"/>
              </a:ext>
            </a:extLst>
          </p:cNvPr>
          <p:cNvSpPr txBox="1"/>
          <p:nvPr/>
        </p:nvSpPr>
        <p:spPr>
          <a:xfrm>
            <a:off x="650149" y="3294374"/>
            <a:ext cx="7656920" cy="1811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F75C2D-8C32-51A6-EF3A-BBDB215931FE}"/>
              </a:ext>
            </a:extLst>
          </p:cNvPr>
          <p:cNvSpPr txBox="1"/>
          <p:nvPr/>
        </p:nvSpPr>
        <p:spPr>
          <a:xfrm>
            <a:off x="662869" y="373608"/>
            <a:ext cx="63341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</a:rPr>
              <a:t>Запрос к системе извне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CFAFD-45C4-CFD5-77F6-6FE518CA7A55}"/>
              </a:ext>
            </a:extLst>
          </p:cNvPr>
          <p:cNvSpPr txBox="1"/>
          <p:nvPr/>
        </p:nvSpPr>
        <p:spPr>
          <a:xfrm>
            <a:off x="650149" y="1197319"/>
            <a:ext cx="7656920" cy="18110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B82F3-4962-6AD0-B4F3-7BAC1128BDDA}"/>
              </a:ext>
            </a:extLst>
          </p:cNvPr>
          <p:cNvSpPr txBox="1"/>
          <p:nvPr/>
        </p:nvSpPr>
        <p:spPr>
          <a:xfrm>
            <a:off x="761381" y="2214721"/>
            <a:ext cx="2188396" cy="590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>к конкретному трудовому месту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75DED-0FFB-617A-1ADF-B8F2D1BFB16D}"/>
              </a:ext>
            </a:extLst>
          </p:cNvPr>
          <p:cNvSpPr txBox="1"/>
          <p:nvPr/>
        </p:nvSpPr>
        <p:spPr>
          <a:xfrm>
            <a:off x="3284328" y="2214721"/>
            <a:ext cx="2188396" cy="590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>для сложных видов деятельности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4E2AE-F8F9-98C6-62B9-E7DEDF2DB283}"/>
              </a:ext>
            </a:extLst>
          </p:cNvPr>
          <p:cNvSpPr txBox="1"/>
          <p:nvPr/>
        </p:nvSpPr>
        <p:spPr>
          <a:xfrm>
            <a:off x="5867637" y="2214721"/>
            <a:ext cx="2188396" cy="590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>для ускоренного выхода на рынок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DE362-3D88-7F00-3532-1A4518EC821C}"/>
              </a:ext>
            </a:extLst>
          </p:cNvPr>
          <p:cNvSpPr txBox="1"/>
          <p:nvPr/>
        </p:nvSpPr>
        <p:spPr>
          <a:xfrm>
            <a:off x="3324997" y="1316670"/>
            <a:ext cx="210705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Подготовка кадров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7B4E5-F224-4D28-257B-7DCCC9FDFEE3}"/>
              </a:ext>
            </a:extLst>
          </p:cNvPr>
          <p:cNvSpPr txBox="1"/>
          <p:nvPr/>
        </p:nvSpPr>
        <p:spPr>
          <a:xfrm>
            <a:off x="718155" y="4041854"/>
            <a:ext cx="225306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>
              <a:lnSpc>
                <a:spcPct val="90000"/>
              </a:lnSpc>
            </a:pPr>
            <a:r>
              <a:rPr lang="ru-RU" sz="2000" b="1" kern="1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80 % </a:t>
            </a: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студентов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ожидают возможности </a:t>
            </a:r>
            <a:b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выбора траектории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13EDD-66F9-8A2D-929D-DF9D2F1E7885}"/>
              </a:ext>
            </a:extLst>
          </p:cNvPr>
          <p:cNvSpPr txBox="1"/>
          <p:nvPr/>
        </p:nvSpPr>
        <p:spPr>
          <a:xfrm>
            <a:off x="3280378" y="4041854"/>
            <a:ext cx="265607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>
              <a:lnSpc>
                <a:spcPct val="90000"/>
              </a:lnSpc>
            </a:pPr>
            <a:r>
              <a:rPr lang="ru-RU" sz="2000" b="1" kern="1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83 % </a:t>
            </a: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выпускников </a:t>
            </a:r>
            <a:b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нуждаются в большем </a:t>
            </a:r>
            <a:b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числе курсов по выбору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2D58C-AC87-1D0F-2AB5-66AEB40402EF}"/>
              </a:ext>
            </a:extLst>
          </p:cNvPr>
          <p:cNvSpPr txBox="1"/>
          <p:nvPr/>
        </p:nvSpPr>
        <p:spPr>
          <a:xfrm>
            <a:off x="6245602" y="3598656"/>
            <a:ext cx="176954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>
              <a:lnSpc>
                <a:spcPct val="90000"/>
              </a:lnSpc>
            </a:pPr>
            <a:r>
              <a:rPr lang="ru-RU" sz="2000" b="1" kern="1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93 % </a:t>
            </a: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родителей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поддерживают получение </a:t>
            </a:r>
            <a:b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 квалификаций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EC47E0-0157-CB1B-A09D-D3711AE53CAE}"/>
              </a:ext>
            </a:extLst>
          </p:cNvPr>
          <p:cNvCxnSpPr/>
          <p:nvPr/>
        </p:nvCxnSpPr>
        <p:spPr>
          <a:xfrm flipH="1">
            <a:off x="2220594" y="1658302"/>
            <a:ext cx="1104403" cy="506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EB2CB4E-F52A-B4D0-CDFF-34AC9883B01D}"/>
              </a:ext>
            </a:extLst>
          </p:cNvPr>
          <p:cNvCxnSpPr/>
          <p:nvPr/>
        </p:nvCxnSpPr>
        <p:spPr>
          <a:xfrm>
            <a:off x="5432056" y="1658302"/>
            <a:ext cx="874763" cy="497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7611E3C-94BC-C168-44C1-618B3EB97537}"/>
              </a:ext>
            </a:extLst>
          </p:cNvPr>
          <p:cNvCxnSpPr>
            <a:cxnSpLocks/>
          </p:cNvCxnSpPr>
          <p:nvPr/>
        </p:nvCxnSpPr>
        <p:spPr>
          <a:xfrm>
            <a:off x="4378526" y="1686002"/>
            <a:ext cx="0" cy="478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9EF66FC-8C94-1D43-ABA1-A977B736CD67}"/>
              </a:ext>
            </a:extLst>
          </p:cNvPr>
          <p:cNvSpPr txBox="1"/>
          <p:nvPr/>
        </p:nvSpPr>
        <p:spPr>
          <a:xfrm>
            <a:off x="8615680" y="393424"/>
            <a:ext cx="357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kern="100" dirty="0"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Новое качество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769349" y="3352800"/>
            <a:ext cx="26047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Устранение </a:t>
            </a:r>
            <a:r>
              <a:rPr lang="ru-RU" sz="2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поколенческого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разрыва, формирование ценностного каркаса образования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8155" y="3489841"/>
            <a:ext cx="42691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Запрос на массовую индивидуализацию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1CFAFD-45C4-CFD5-77F6-6FE518CA7A55}"/>
              </a:ext>
            </a:extLst>
          </p:cNvPr>
          <p:cNvSpPr txBox="1"/>
          <p:nvPr/>
        </p:nvSpPr>
        <p:spPr>
          <a:xfrm>
            <a:off x="8578848" y="3294373"/>
            <a:ext cx="2889252" cy="181102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4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9804" r="2200" b="82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0571DEF-6D53-6F76-8769-B65C8435CDDB}"/>
              </a:ext>
            </a:extLst>
          </p:cNvPr>
          <p:cNvSpPr txBox="1"/>
          <p:nvPr/>
        </p:nvSpPr>
        <p:spPr>
          <a:xfrm>
            <a:off x="335098" y="1402765"/>
            <a:ext cx="3444336" cy="1188774"/>
          </a:xfrm>
          <a:prstGeom prst="roundRect">
            <a:avLst>
              <a:gd name="adj" fmla="val 4492"/>
            </a:avLst>
          </a:prstGeom>
          <a:noFill/>
          <a:ln w="285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endParaRPr lang="ru-RU" sz="1600" dirty="0">
              <a:latin typeface="+mn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962" flipV="1">
            <a:off x="10480809" y="4587636"/>
            <a:ext cx="2222835" cy="2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CE4972-29F4-2166-CE48-04B916D54E62}"/>
              </a:ext>
            </a:extLst>
          </p:cNvPr>
          <p:cNvSpPr txBox="1"/>
          <p:nvPr/>
        </p:nvSpPr>
        <p:spPr>
          <a:xfrm>
            <a:off x="11551541" y="6279405"/>
            <a:ext cx="640459" cy="424732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pPr>
              <a:lnSpc>
                <a:spcPct val="90000"/>
              </a:lnSpc>
            </a:pPr>
            <a:fld id="{3C914443-5A47-454E-BDA9-1B5E8A130265}" type="slidenum">
              <a:rPr lang="ru-RU" sz="2400" b="1" smtClean="0">
                <a:solidFill>
                  <a:schemeClr val="bg1"/>
                </a:solidFill>
              </a:rPr>
              <a:pPr>
                <a:lnSpc>
                  <a:spcPct val="90000"/>
                </a:lnSpc>
              </a:pPr>
              <a:t>7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0D09D-1E92-4380-6887-607F4185628C}"/>
              </a:ext>
            </a:extLst>
          </p:cNvPr>
          <p:cNvSpPr txBox="1"/>
          <p:nvPr/>
        </p:nvSpPr>
        <p:spPr>
          <a:xfrm>
            <a:off x="279666" y="316000"/>
            <a:ext cx="1115926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Font typeface="Arial"/>
            </a:pPr>
            <a:r>
              <a:rPr lang="ru-RU" sz="2800" b="1" dirty="0">
                <a:solidFill>
                  <a:schemeClr val="bg1"/>
                </a:solidFill>
              </a:rPr>
              <a:t>Три аспекта качества высшего образования «НА ПЕРЕХОДЕ» 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6CB2F36-F9D5-00D5-FDD9-E0C60456ABDE}"/>
              </a:ext>
            </a:extLst>
          </p:cNvPr>
          <p:cNvCxnSpPr>
            <a:cxnSpLocks/>
          </p:cNvCxnSpPr>
          <p:nvPr/>
        </p:nvCxnSpPr>
        <p:spPr>
          <a:xfrm>
            <a:off x="13387244" y="2952535"/>
            <a:ext cx="2578563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740B506-A0AD-AEBD-B3FB-BE4F71E3A76B}"/>
              </a:ext>
            </a:extLst>
          </p:cNvPr>
          <p:cNvSpPr txBox="1"/>
          <p:nvPr/>
        </p:nvSpPr>
        <p:spPr>
          <a:xfrm>
            <a:off x="344923" y="1612140"/>
            <a:ext cx="3444336" cy="70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оответствие запросу индустрии и рынка труда</a:t>
            </a:r>
            <a:endParaRPr lang="ru-RU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66CF9C8-FE3A-4178-8892-CB49D937E2D1}"/>
              </a:ext>
            </a:extLst>
          </p:cNvPr>
          <p:cNvCxnSpPr>
            <a:cxnSpLocks/>
          </p:cNvCxnSpPr>
          <p:nvPr/>
        </p:nvCxnSpPr>
        <p:spPr>
          <a:xfrm flipV="1">
            <a:off x="3939660" y="2978125"/>
            <a:ext cx="0" cy="2595738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Z:\Фотохроника 2023\07.20 УНН абитуриенты в приемке\07-19 абитуриенты\07-19 абитуриенты\DSC_17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1745" r="6729" b="1745"/>
          <a:stretch/>
        </p:blipFill>
        <p:spPr bwMode="auto">
          <a:xfrm>
            <a:off x="10333982" y="-219982"/>
            <a:ext cx="2435118" cy="2435118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69550-37FA-A518-1F9D-24E2BD2A9846}"/>
              </a:ext>
            </a:extLst>
          </p:cNvPr>
          <p:cNvSpPr txBox="1"/>
          <p:nvPr/>
        </p:nvSpPr>
        <p:spPr>
          <a:xfrm>
            <a:off x="7894231" y="1402765"/>
            <a:ext cx="3444336" cy="1188774"/>
          </a:xfrm>
          <a:prstGeom prst="roundRect">
            <a:avLst>
              <a:gd name="adj" fmla="val 4492"/>
            </a:avLst>
          </a:prstGeom>
          <a:noFill/>
          <a:ln w="285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endParaRPr lang="ru-RU" sz="16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1C2DA-12C9-DD58-31FD-58A6C9347033}"/>
              </a:ext>
            </a:extLst>
          </p:cNvPr>
          <p:cNvSpPr txBox="1"/>
          <p:nvPr/>
        </p:nvSpPr>
        <p:spPr>
          <a:xfrm>
            <a:off x="4137131" y="1402765"/>
            <a:ext cx="3444336" cy="1188774"/>
          </a:xfrm>
          <a:prstGeom prst="roundRect">
            <a:avLst>
              <a:gd name="adj" fmla="val 4492"/>
            </a:avLst>
          </a:prstGeom>
          <a:noFill/>
          <a:ln w="285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endParaRPr lang="ru-RU" sz="1600" b="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E96E7-C693-9959-F789-9A48EC21926C}"/>
              </a:ext>
            </a:extLst>
          </p:cNvPr>
          <p:cNvSpPr txBox="1"/>
          <p:nvPr/>
        </p:nvSpPr>
        <p:spPr>
          <a:xfrm>
            <a:off x="4395469" y="1486691"/>
            <a:ext cx="3081496" cy="102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оответствие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сверхсложности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деятельности </a:t>
            </a:r>
            <a:endParaRPr lang="ru-RU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6B6F2-2A0C-4E2A-B968-01555AFB7A69}"/>
              </a:ext>
            </a:extLst>
          </p:cNvPr>
          <p:cNvSpPr txBox="1"/>
          <p:nvPr/>
        </p:nvSpPr>
        <p:spPr>
          <a:xfrm>
            <a:off x="7934176" y="1657912"/>
            <a:ext cx="3424686" cy="70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оответствие личностным и социальным ожиданиям</a:t>
            </a:r>
            <a:endParaRPr lang="ru-RU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34209F9-9358-DAEB-47C9-B668ECDF336E}"/>
              </a:ext>
            </a:extLst>
          </p:cNvPr>
          <p:cNvCxnSpPr>
            <a:cxnSpLocks/>
          </p:cNvCxnSpPr>
          <p:nvPr/>
        </p:nvCxnSpPr>
        <p:spPr>
          <a:xfrm flipV="1">
            <a:off x="7787100" y="2954729"/>
            <a:ext cx="0" cy="2595738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8267EC-576F-50FD-A90E-C7A0C869C791}"/>
              </a:ext>
            </a:extLst>
          </p:cNvPr>
          <p:cNvSpPr txBox="1"/>
          <p:nvPr/>
        </p:nvSpPr>
        <p:spPr>
          <a:xfrm>
            <a:off x="281913" y="3462231"/>
            <a:ext cx="3213519" cy="13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</a:t>
            </a: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отовность к трудовой деятельности в организации в условиях текущей СРТ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26B449-8479-11B1-7FE0-A1997B88BF6B}"/>
              </a:ext>
            </a:extLst>
          </p:cNvPr>
          <p:cNvSpPr txBox="1"/>
          <p:nvPr/>
        </p:nvSpPr>
        <p:spPr>
          <a:xfrm>
            <a:off x="3875603" y="3423589"/>
            <a:ext cx="3596463" cy="1658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</a:t>
            </a: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отовность к решению междисциплинарных прорывных научно-технологических задач для развития новых индустрий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2F323B-4E99-CF01-69F6-1948ECD93541}"/>
              </a:ext>
            </a:extLst>
          </p:cNvPr>
          <p:cNvSpPr txBox="1"/>
          <p:nvPr/>
        </p:nvSpPr>
        <p:spPr>
          <a:xfrm>
            <a:off x="7787100" y="3401915"/>
            <a:ext cx="3718838" cy="13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</a:t>
            </a: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отовность к самореализации 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контексте общечеловеческих и национальных ценностей </a:t>
            </a:r>
            <a:endParaRPr lang="ru-RU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707EB4-D37F-B26D-3224-224EB68F15F5}"/>
              </a:ext>
            </a:extLst>
          </p:cNvPr>
          <p:cNvSpPr txBox="1"/>
          <p:nvPr/>
        </p:nvSpPr>
        <p:spPr>
          <a:xfrm>
            <a:off x="538832" y="5672392"/>
            <a:ext cx="305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Работодатель – заказчик и партнер в реализации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91F95F-AFC0-9E08-CFC1-DBFC554C597F}"/>
              </a:ext>
            </a:extLst>
          </p:cNvPr>
          <p:cNvSpPr txBox="1"/>
          <p:nvPr/>
        </p:nvSpPr>
        <p:spPr>
          <a:xfrm>
            <a:off x="4453598" y="5672392"/>
            <a:ext cx="3056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Совместное проектирование модели развития  новых индустрий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963C4-B475-3FF0-53B0-2C907E7C6CC2}"/>
              </a:ext>
            </a:extLst>
          </p:cNvPr>
          <p:cNvSpPr txBox="1"/>
          <p:nvPr/>
        </p:nvSpPr>
        <p:spPr>
          <a:xfrm>
            <a:off x="8282049" y="5633074"/>
            <a:ext cx="3056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Профессиональное сообщество – пример проективного действия 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064B76D-88F1-461E-DDDC-68AC664DB4F3}"/>
              </a:ext>
            </a:extLst>
          </p:cNvPr>
          <p:cNvCxnSpPr/>
          <p:nvPr/>
        </p:nvCxnSpPr>
        <p:spPr>
          <a:xfrm>
            <a:off x="1983036" y="2834096"/>
            <a:ext cx="0" cy="5894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6185D98-DE59-3291-D535-7858B4A2584E}"/>
              </a:ext>
            </a:extLst>
          </p:cNvPr>
          <p:cNvCxnSpPr/>
          <p:nvPr/>
        </p:nvCxnSpPr>
        <p:spPr>
          <a:xfrm>
            <a:off x="9715041" y="2721180"/>
            <a:ext cx="0" cy="5894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37B03C6-83C4-A82E-B623-A53AAF517C7C}"/>
              </a:ext>
            </a:extLst>
          </p:cNvPr>
          <p:cNvCxnSpPr/>
          <p:nvPr/>
        </p:nvCxnSpPr>
        <p:spPr>
          <a:xfrm>
            <a:off x="5923402" y="2721180"/>
            <a:ext cx="0" cy="5894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3560F21-AB50-F05A-E3D1-0411C2C6EB48}"/>
              </a:ext>
            </a:extLst>
          </p:cNvPr>
          <p:cNvCxnSpPr>
            <a:cxnSpLocks/>
          </p:cNvCxnSpPr>
          <p:nvPr/>
        </p:nvCxnSpPr>
        <p:spPr>
          <a:xfrm flipV="1">
            <a:off x="1888672" y="5627816"/>
            <a:ext cx="8643453" cy="37289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75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9804" r="2200" b="8294"/>
          <a:stretch/>
        </p:blipFill>
        <p:spPr bwMode="auto">
          <a:xfrm>
            <a:off x="-10102" y="-1050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0571DEF-6D53-6F76-8769-B65C8435CDDB}"/>
              </a:ext>
            </a:extLst>
          </p:cNvPr>
          <p:cNvSpPr txBox="1"/>
          <p:nvPr/>
        </p:nvSpPr>
        <p:spPr>
          <a:xfrm>
            <a:off x="333070" y="1180947"/>
            <a:ext cx="3444336" cy="1188774"/>
          </a:xfrm>
          <a:prstGeom prst="roundRect">
            <a:avLst>
              <a:gd name="adj" fmla="val 4492"/>
            </a:avLst>
          </a:prstGeom>
          <a:noFill/>
          <a:ln w="285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endParaRPr lang="ru-RU" sz="1600" dirty="0">
              <a:latin typeface="+mn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962" flipV="1">
            <a:off x="10480809" y="4587636"/>
            <a:ext cx="2222835" cy="2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CE4972-29F4-2166-CE48-04B916D54E62}"/>
              </a:ext>
            </a:extLst>
          </p:cNvPr>
          <p:cNvSpPr txBox="1"/>
          <p:nvPr/>
        </p:nvSpPr>
        <p:spPr>
          <a:xfrm>
            <a:off x="11551541" y="6279405"/>
            <a:ext cx="640459" cy="424732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pPr>
              <a:lnSpc>
                <a:spcPct val="90000"/>
              </a:lnSpc>
            </a:pPr>
            <a:fld id="{3C914443-5A47-454E-BDA9-1B5E8A130265}" type="slidenum">
              <a:rPr lang="ru-RU" sz="2400" b="1" smtClean="0">
                <a:solidFill>
                  <a:schemeClr val="bg1"/>
                </a:solidFill>
              </a:rPr>
              <a:pPr>
                <a:lnSpc>
                  <a:spcPct val="90000"/>
                </a:lnSpc>
              </a:pPr>
              <a:t>8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0D09D-1E92-4380-6887-607F4185628C}"/>
              </a:ext>
            </a:extLst>
          </p:cNvPr>
          <p:cNvSpPr txBox="1"/>
          <p:nvPr/>
        </p:nvSpPr>
        <p:spPr>
          <a:xfrm>
            <a:off x="213785" y="68784"/>
            <a:ext cx="1115926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Font typeface="Arial"/>
            </a:pPr>
            <a:r>
              <a:rPr lang="ru-RU" sz="2800" b="1" dirty="0">
                <a:solidFill>
                  <a:schemeClr val="bg1"/>
                </a:solidFill>
              </a:rPr>
              <a:t>Организация образования в новой модели качества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6CB2F36-F9D5-00D5-FDD9-E0C60456ABDE}"/>
              </a:ext>
            </a:extLst>
          </p:cNvPr>
          <p:cNvCxnSpPr>
            <a:cxnSpLocks/>
          </p:cNvCxnSpPr>
          <p:nvPr/>
        </p:nvCxnSpPr>
        <p:spPr>
          <a:xfrm>
            <a:off x="13387244" y="2952535"/>
            <a:ext cx="2578563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66CF9C8-FE3A-4178-8892-CB49D937E2D1}"/>
              </a:ext>
            </a:extLst>
          </p:cNvPr>
          <p:cNvCxnSpPr>
            <a:cxnSpLocks/>
          </p:cNvCxnSpPr>
          <p:nvPr/>
        </p:nvCxnSpPr>
        <p:spPr>
          <a:xfrm flipV="1">
            <a:off x="3939660" y="2978125"/>
            <a:ext cx="0" cy="2595738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Z:\Фотохроника 2023\07.20 УНН абитуриенты в приемке\07-19 абитуриенты\07-19 абитуриенты\DSC_17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1745" r="6729" b="1745"/>
          <a:stretch/>
        </p:blipFill>
        <p:spPr bwMode="auto">
          <a:xfrm>
            <a:off x="12992121" y="-87265"/>
            <a:ext cx="2435118" cy="2435118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69550-37FA-A518-1F9D-24E2BD2A9846}"/>
              </a:ext>
            </a:extLst>
          </p:cNvPr>
          <p:cNvSpPr txBox="1"/>
          <p:nvPr/>
        </p:nvSpPr>
        <p:spPr>
          <a:xfrm>
            <a:off x="7927339" y="1159079"/>
            <a:ext cx="3444336" cy="1188774"/>
          </a:xfrm>
          <a:prstGeom prst="roundRect">
            <a:avLst>
              <a:gd name="adj" fmla="val 4492"/>
            </a:avLst>
          </a:prstGeom>
          <a:noFill/>
          <a:ln w="285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endParaRPr lang="ru-RU" sz="16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1C2DA-12C9-DD58-31FD-58A6C9347033}"/>
              </a:ext>
            </a:extLst>
          </p:cNvPr>
          <p:cNvSpPr txBox="1"/>
          <p:nvPr/>
        </p:nvSpPr>
        <p:spPr>
          <a:xfrm>
            <a:off x="4071250" y="1161007"/>
            <a:ext cx="3444336" cy="1188774"/>
          </a:xfrm>
          <a:prstGeom prst="roundRect">
            <a:avLst>
              <a:gd name="adj" fmla="val 4492"/>
            </a:avLst>
          </a:prstGeom>
          <a:noFill/>
          <a:ln w="285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endParaRPr lang="ru-RU" sz="1600" b="0" dirty="0">
              <a:latin typeface="+mn-lt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34209F9-9358-DAEB-47C9-B668ECDF336E}"/>
              </a:ext>
            </a:extLst>
          </p:cNvPr>
          <p:cNvCxnSpPr>
            <a:cxnSpLocks/>
          </p:cNvCxnSpPr>
          <p:nvPr/>
        </p:nvCxnSpPr>
        <p:spPr>
          <a:xfrm flipV="1">
            <a:off x="7787100" y="2954729"/>
            <a:ext cx="0" cy="2595738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8267EC-576F-50FD-A90E-C7A0C869C791}"/>
              </a:ext>
            </a:extLst>
          </p:cNvPr>
          <p:cNvSpPr txBox="1"/>
          <p:nvPr/>
        </p:nvSpPr>
        <p:spPr>
          <a:xfrm>
            <a:off x="187523" y="1365116"/>
            <a:ext cx="3213519" cy="71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</a:t>
            </a:r>
            <a:r>
              <a:rPr lang="ru-RU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отовность к трудовой деятельности в организации в условиях текущей СРТ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26B449-8479-11B1-7FE0-A1997B88BF6B}"/>
              </a:ext>
            </a:extLst>
          </p:cNvPr>
          <p:cNvSpPr txBox="1"/>
          <p:nvPr/>
        </p:nvSpPr>
        <p:spPr>
          <a:xfrm>
            <a:off x="3966386" y="1357525"/>
            <a:ext cx="3596463" cy="92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</a:t>
            </a:r>
            <a:r>
              <a:rPr lang="ru-RU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отовность к решению междисциплинарных прорывных научно-технологических задач для развития новых индустрий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2F323B-4E99-CF01-69F6-1948ECD93541}"/>
              </a:ext>
            </a:extLst>
          </p:cNvPr>
          <p:cNvSpPr txBox="1"/>
          <p:nvPr/>
        </p:nvSpPr>
        <p:spPr>
          <a:xfrm>
            <a:off x="7652837" y="1474063"/>
            <a:ext cx="3718838" cy="71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</a:t>
            </a:r>
            <a:r>
              <a:rPr lang="ru-RU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отовность к самореализации в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контексте общечеловеческих и национальных ценностей </a:t>
            </a:r>
            <a:endParaRPr lang="ru-RU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C6C09-6B46-8CEB-D456-1333C1C64CFE}"/>
              </a:ext>
            </a:extLst>
          </p:cNvPr>
          <p:cNvSpPr txBox="1"/>
          <p:nvPr/>
        </p:nvSpPr>
        <p:spPr>
          <a:xfrm>
            <a:off x="311805" y="2650110"/>
            <a:ext cx="3345650" cy="325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900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Новое качество практической подготовки</a:t>
            </a: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интенсивность обучения</a:t>
            </a: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ассовая индивидуализация </a:t>
            </a: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екомендательные сервисы на «входе» и «выходе» </a:t>
            </a: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независимая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оценка качества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305FD-BA67-8372-85A7-E0C93A6E5F4E}"/>
              </a:ext>
            </a:extLst>
          </p:cNvPr>
          <p:cNvSpPr txBox="1"/>
          <p:nvPr/>
        </p:nvSpPr>
        <p:spPr>
          <a:xfrm>
            <a:off x="4105233" y="2437332"/>
            <a:ext cx="3612899" cy="356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900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Новая фундаментальность</a:t>
            </a: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ерсонализированное построение </a:t>
            </a:r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T-shape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модели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абота в междисциплинарных командах</a:t>
            </a: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исследовательское и предпринимательское мышление 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CE568-EF9C-CE1B-2908-AA87D2008335}"/>
              </a:ext>
            </a:extLst>
          </p:cNvPr>
          <p:cNvSpPr txBox="1"/>
          <p:nvPr/>
        </p:nvSpPr>
        <p:spPr>
          <a:xfrm>
            <a:off x="7978377" y="2479927"/>
            <a:ext cx="3657310" cy="325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900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Ставка на САМО</a:t>
            </a: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ехнологии усиления личностной вовлеченности</a:t>
            </a: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раектории самореализации в сложной среде </a:t>
            </a:r>
          </a:p>
          <a:p>
            <a:pPr marL="342900" lvl="0" indent="-342900">
              <a:lnSpc>
                <a:spcPct val="115000"/>
              </a:lnSpc>
              <a:buSzPts val="900"/>
              <a:buFont typeface="Times New Roman" panose="02020603050405020304" pitchFamily="18" charset="0"/>
              <a:buChar char="─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исследование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антропо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-кейсов 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25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9804" r="2200" b="82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FF75C2D-8C32-51A6-EF3A-BBDB215931FE}"/>
              </a:ext>
            </a:extLst>
          </p:cNvPr>
          <p:cNvSpPr txBox="1"/>
          <p:nvPr/>
        </p:nvSpPr>
        <p:spPr>
          <a:xfrm>
            <a:off x="662868" y="373608"/>
            <a:ext cx="1029088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Font typeface="Arial"/>
            </a:pPr>
            <a:r>
              <a:rPr lang="ru-RU" sz="2800" b="1" dirty="0">
                <a:solidFill>
                  <a:schemeClr val="bg1"/>
                </a:solidFill>
              </a:rPr>
              <a:t>Национальная рамка квалификаций как основа интеграции высшего образования с требованиями рынка труда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36F5C-ECA9-AD10-1C5E-3DB4A1A08061}"/>
              </a:ext>
            </a:extLst>
          </p:cNvPr>
          <p:cNvSpPr txBox="1"/>
          <p:nvPr/>
        </p:nvSpPr>
        <p:spPr>
          <a:xfrm>
            <a:off x="5562750" y="4446893"/>
            <a:ext cx="2460451" cy="572782"/>
          </a:xfrm>
          <a:prstGeom prst="roundRect">
            <a:avLst>
              <a:gd name="adj" fmla="val 4492"/>
            </a:avLst>
          </a:prstGeom>
          <a:noFill/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Базовое высшее образование </a:t>
            </a:r>
            <a:br>
              <a:rPr lang="ru-RU" sz="1600" dirty="0">
                <a:solidFill>
                  <a:schemeClr val="bg1"/>
                </a:solidFill>
                <a:latin typeface="+mn-lt"/>
              </a:rPr>
            </a:br>
            <a:r>
              <a:rPr lang="ru-RU" sz="1600" dirty="0">
                <a:solidFill>
                  <a:schemeClr val="bg1"/>
                </a:solidFill>
                <a:latin typeface="+mn-lt"/>
              </a:rPr>
              <a:t>4–6 лет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6AC04F-C179-6DEE-59B3-3C437D80CE74}"/>
              </a:ext>
            </a:extLst>
          </p:cNvPr>
          <p:cNvSpPr txBox="1"/>
          <p:nvPr/>
        </p:nvSpPr>
        <p:spPr>
          <a:xfrm>
            <a:off x="1830407" y="5922339"/>
            <a:ext cx="313372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600" b="1" spc="5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СЛОЖНОСТЬ  ДЕЯТЕЛЬНОСТИ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E29E21-C99B-534A-4A61-C9B2BDB28A0C}"/>
              </a:ext>
            </a:extLst>
          </p:cNvPr>
          <p:cNvSpPr txBox="1"/>
          <p:nvPr/>
        </p:nvSpPr>
        <p:spPr>
          <a:xfrm>
            <a:off x="5561319" y="5922339"/>
            <a:ext cx="436391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spc="5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ШИРОТА ПОЛНОМОЧИЙ И ОТВЕТСТВЕННОСТИ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77777E-CBED-897B-5F56-855BDE9CBD81}"/>
              </a:ext>
            </a:extLst>
          </p:cNvPr>
          <p:cNvSpPr txBox="1"/>
          <p:nvPr/>
        </p:nvSpPr>
        <p:spPr>
          <a:xfrm>
            <a:off x="4029172" y="6302946"/>
            <a:ext cx="459341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spc="5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НАУКОЕМКОСТЬ ДЕЯТЕЛЬНОСТИ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AC121B-0477-EF8A-E032-45504FED9D4F}"/>
              </a:ext>
            </a:extLst>
          </p:cNvPr>
          <p:cNvSpPr txBox="1"/>
          <p:nvPr/>
        </p:nvSpPr>
        <p:spPr>
          <a:xfrm>
            <a:off x="4000840" y="5396209"/>
            <a:ext cx="419031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</a:rPr>
              <a:t>Уровень квалификации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571DEF-6D53-6F76-8769-B65C8435CDDB}"/>
              </a:ext>
            </a:extLst>
          </p:cNvPr>
          <p:cNvSpPr txBox="1"/>
          <p:nvPr/>
        </p:nvSpPr>
        <p:spPr>
          <a:xfrm>
            <a:off x="3256096" y="4515675"/>
            <a:ext cx="1708036" cy="504000"/>
          </a:xfrm>
          <a:prstGeom prst="roundRect">
            <a:avLst>
              <a:gd name="adj" fmla="val 4492"/>
            </a:avLst>
          </a:prstGeom>
          <a:noFill/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Aft>
                <a:spcPts val="800"/>
              </a:spcAft>
              <a:defRPr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Бакалавриат</a:t>
            </a:r>
          </a:p>
          <a:p>
            <a:pPr algn="l">
              <a:lnSpc>
                <a:spcPct val="9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4 года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089630-C2FE-601B-5D7C-364BDE0D521A}"/>
              </a:ext>
            </a:extLst>
          </p:cNvPr>
          <p:cNvSpPr txBox="1"/>
          <p:nvPr/>
        </p:nvSpPr>
        <p:spPr>
          <a:xfrm>
            <a:off x="3174172" y="2147946"/>
            <a:ext cx="1710000" cy="504000"/>
          </a:xfrm>
          <a:prstGeom prst="roundRect">
            <a:avLst>
              <a:gd name="adj" fmla="val 6014"/>
            </a:avLst>
          </a:prstGeom>
          <a:noFill/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Aft>
                <a:spcPts val="800"/>
              </a:spcAft>
              <a:defRPr sz="1600" b="1" kern="100"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Магистратура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2 года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6CB2F36-F9D5-00D5-FDD9-E0C60456ABDE}"/>
              </a:ext>
            </a:extLst>
          </p:cNvPr>
          <p:cNvCxnSpPr>
            <a:cxnSpLocks/>
          </p:cNvCxnSpPr>
          <p:nvPr/>
        </p:nvCxnSpPr>
        <p:spPr>
          <a:xfrm>
            <a:off x="2928937" y="-899709"/>
            <a:ext cx="5264765" cy="9317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CF24CAC7-B41E-FB4D-2CC9-6AFC090E52AA}"/>
              </a:ext>
            </a:extLst>
          </p:cNvPr>
          <p:cNvCxnSpPr>
            <a:cxnSpLocks/>
          </p:cNvCxnSpPr>
          <p:nvPr/>
        </p:nvCxnSpPr>
        <p:spPr>
          <a:xfrm rot="16200000">
            <a:off x="2136656" y="3233996"/>
            <a:ext cx="43200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514350" y="5141680"/>
            <a:ext cx="10712450" cy="3716570"/>
          </a:xfrm>
          <a:prstGeom prst="ellips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962" flipV="1">
            <a:off x="10480809" y="4587636"/>
            <a:ext cx="2222835" cy="2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8CE4972-29F4-2166-CE48-04B916D54E62}"/>
              </a:ext>
            </a:extLst>
          </p:cNvPr>
          <p:cNvSpPr txBox="1"/>
          <p:nvPr/>
        </p:nvSpPr>
        <p:spPr>
          <a:xfrm>
            <a:off x="11551541" y="6279405"/>
            <a:ext cx="640459" cy="424732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pPr>
              <a:lnSpc>
                <a:spcPct val="90000"/>
              </a:lnSpc>
            </a:pPr>
            <a:fld id="{3C914443-5A47-454E-BDA9-1B5E8A130265}" type="slidenum">
              <a:rPr lang="ru-RU" sz="2400" b="1" smtClean="0">
                <a:solidFill>
                  <a:schemeClr val="bg1"/>
                </a:solidFill>
              </a:rPr>
              <a:pPr>
                <a:lnSpc>
                  <a:spcPct val="90000"/>
                </a:lnSpc>
              </a:pPr>
              <a:t>9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36529"/>
              </p:ext>
            </p:extLst>
          </p:nvPr>
        </p:nvGraphicFramePr>
        <p:xfrm>
          <a:off x="1745506" y="3536315"/>
          <a:ext cx="128909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21934"/>
              </p:ext>
            </p:extLst>
          </p:nvPr>
        </p:nvGraphicFramePr>
        <p:xfrm>
          <a:off x="1745506" y="2220670"/>
          <a:ext cx="128909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58620"/>
              </p:ext>
            </p:extLst>
          </p:nvPr>
        </p:nvGraphicFramePr>
        <p:xfrm>
          <a:off x="8186372" y="2794635"/>
          <a:ext cx="128909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07597"/>
              </p:ext>
            </p:extLst>
          </p:nvPr>
        </p:nvGraphicFramePr>
        <p:xfrm>
          <a:off x="8186372" y="1626316"/>
          <a:ext cx="128909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0C40E4A-C86D-4CA8-5D04-CABCCB8891A7}"/>
              </a:ext>
            </a:extLst>
          </p:cNvPr>
          <p:cNvSpPr txBox="1"/>
          <p:nvPr/>
        </p:nvSpPr>
        <p:spPr>
          <a:xfrm>
            <a:off x="572963" y="2176394"/>
            <a:ext cx="110557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cs typeface="Arial" panose="020B0604020202020204" pitchFamily="34" charset="0"/>
              </a:rPr>
              <a:t>7 </a:t>
            </a:r>
            <a:r>
              <a:rPr lang="ru-RU" sz="1800" dirty="0" err="1">
                <a:solidFill>
                  <a:schemeClr val="bg1"/>
                </a:solidFill>
                <a:cs typeface="Arial" panose="020B0604020202020204" pitchFamily="34" charset="0"/>
              </a:rPr>
              <a:t>ур</a:t>
            </a:r>
            <a:r>
              <a:rPr lang="ru-RU" sz="18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к</a:t>
            </a:r>
            <a:r>
              <a:rPr lang="ru-RU" sz="1800" dirty="0">
                <a:solidFill>
                  <a:schemeClr val="bg1"/>
                </a:solidFill>
                <a:cs typeface="Arial" panose="020B0604020202020204" pitchFamily="34" charset="0"/>
              </a:rPr>
              <a:t>в.</a:t>
            </a:r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572963" y="3449996"/>
            <a:ext cx="110557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6</a:t>
            </a:r>
            <a:r>
              <a:rPr lang="ru-RU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cs typeface="Arial" panose="020B0604020202020204" pitchFamily="34" charset="0"/>
              </a:rPr>
              <a:t>ур</a:t>
            </a:r>
            <a:r>
              <a:rPr lang="ru-RU" sz="1800" dirty="0">
                <a:solidFill>
                  <a:schemeClr val="bg1"/>
                </a:solidFill>
                <a:cs typeface="Arial" panose="020B0604020202020204" pitchFamily="34" charset="0"/>
              </a:rPr>
              <a:t>. кв.</a:t>
            </a:r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05F438-168B-B276-F653-A260795EB70E}"/>
              </a:ext>
            </a:extLst>
          </p:cNvPr>
          <p:cNvSpPr txBox="1"/>
          <p:nvPr/>
        </p:nvSpPr>
        <p:spPr>
          <a:xfrm>
            <a:off x="9644462" y="2743036"/>
            <a:ext cx="1309287" cy="10556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7 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ур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. кв.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6 /2 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ур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. кв. 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6 /1 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ур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. кв.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6 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ур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. кв.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15D710-D6B8-651B-DB6D-884530226757}"/>
              </a:ext>
            </a:extLst>
          </p:cNvPr>
          <p:cNvSpPr txBox="1"/>
          <p:nvPr/>
        </p:nvSpPr>
        <p:spPr>
          <a:xfrm>
            <a:off x="9644462" y="1556397"/>
            <a:ext cx="1105570" cy="80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7/2 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ур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. кв.  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7/1 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ур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. кв.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7 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ур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. кв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A089630-C2FE-601B-5D7C-364BDE0D521A}"/>
              </a:ext>
            </a:extLst>
          </p:cNvPr>
          <p:cNvSpPr txBox="1"/>
          <p:nvPr/>
        </p:nvSpPr>
        <p:spPr>
          <a:xfrm>
            <a:off x="5469837" y="1556397"/>
            <a:ext cx="2627389" cy="504000"/>
          </a:xfrm>
          <a:prstGeom prst="roundRect">
            <a:avLst>
              <a:gd name="adj" fmla="val 6014"/>
            </a:avLst>
          </a:prstGeom>
          <a:noFill/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Aft>
                <a:spcPts val="800"/>
              </a:spcAft>
              <a:defRPr sz="1600" b="1" kern="100"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Специализированное </a:t>
            </a: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высшее образование</a:t>
            </a: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1–2 года</a:t>
            </a:r>
          </a:p>
        </p:txBody>
      </p: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CF24CAC7-B41E-FB4D-2CC9-6AFC090E52AA}"/>
              </a:ext>
            </a:extLst>
          </p:cNvPr>
          <p:cNvCxnSpPr>
            <a:cxnSpLocks/>
          </p:cNvCxnSpPr>
          <p:nvPr/>
        </p:nvCxnSpPr>
        <p:spPr>
          <a:xfrm rot="16200000">
            <a:off x="8712609" y="2486871"/>
            <a:ext cx="21600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CF24CAC7-B41E-FB4D-2CC9-6AFC090E52AA}"/>
              </a:ext>
            </a:extLst>
          </p:cNvPr>
          <p:cNvCxnSpPr>
            <a:cxnSpLocks/>
          </p:cNvCxnSpPr>
          <p:nvPr/>
        </p:nvCxnSpPr>
        <p:spPr>
          <a:xfrm>
            <a:off x="7815263" y="2580508"/>
            <a:ext cx="1022013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CF24CAC7-B41E-FB4D-2CC9-6AFC090E52AA}"/>
              </a:ext>
            </a:extLst>
          </p:cNvPr>
          <p:cNvCxnSpPr>
            <a:cxnSpLocks/>
          </p:cNvCxnSpPr>
          <p:nvPr/>
        </p:nvCxnSpPr>
        <p:spPr>
          <a:xfrm>
            <a:off x="7833348" y="2562476"/>
            <a:ext cx="0" cy="93600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CF24CAC7-B41E-FB4D-2CC9-6AFC090E52AA}"/>
              </a:ext>
            </a:extLst>
          </p:cNvPr>
          <p:cNvCxnSpPr>
            <a:cxnSpLocks/>
          </p:cNvCxnSpPr>
          <p:nvPr/>
        </p:nvCxnSpPr>
        <p:spPr>
          <a:xfrm>
            <a:off x="7817644" y="3517568"/>
            <a:ext cx="360000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CF24CAC7-B41E-FB4D-2CC9-6AFC090E52AA}"/>
              </a:ext>
            </a:extLst>
          </p:cNvPr>
          <p:cNvCxnSpPr>
            <a:cxnSpLocks/>
          </p:cNvCxnSpPr>
          <p:nvPr/>
        </p:nvCxnSpPr>
        <p:spPr>
          <a:xfrm>
            <a:off x="7817644" y="3160381"/>
            <a:ext cx="360000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2182902" y="4678043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1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2182902" y="4317627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2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2182902" y="3947793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3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2182902" y="3618631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4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8674602" y="4687697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1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8674602" y="4327281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2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8674602" y="3957447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3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8674602" y="3628285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4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8674602" y="3233991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5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8674602" y="2904829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6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2182902" y="2647916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1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2182902" y="2287500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2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8674602" y="2045351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1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8E7E988-A347-7C72-6AB5-DE81B728EF50}"/>
              </a:ext>
            </a:extLst>
          </p:cNvPr>
          <p:cNvSpPr txBox="1"/>
          <p:nvPr/>
        </p:nvSpPr>
        <p:spPr>
          <a:xfrm>
            <a:off x="8674602" y="1684935"/>
            <a:ext cx="40154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cs typeface="Arial" panose="020B0604020202020204" pitchFamily="34" charset="0"/>
              </a:rPr>
              <a:t>2</a:t>
            </a:r>
            <a:endParaRPr lang="en-US" sz="1200" dirty="0">
              <a:cs typeface="Arial" panose="020B0604020202020204" pitchFamily="34" charset="0"/>
            </a:endParaRP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CF24CAC7-B41E-FB4D-2CC9-6AFC090E52AA}"/>
              </a:ext>
            </a:extLst>
          </p:cNvPr>
          <p:cNvCxnSpPr>
            <a:cxnSpLocks/>
          </p:cNvCxnSpPr>
          <p:nvPr/>
        </p:nvCxnSpPr>
        <p:spPr>
          <a:xfrm>
            <a:off x="7817644" y="2804724"/>
            <a:ext cx="360000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Стрелка вверх 93"/>
          <p:cNvSpPr/>
          <p:nvPr/>
        </p:nvSpPr>
        <p:spPr>
          <a:xfrm rot="5400000">
            <a:off x="5445255" y="2558489"/>
            <a:ext cx="397996" cy="1520162"/>
          </a:xfrm>
          <a:prstGeom prst="upArrow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1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955</Words>
  <Application>Microsoft Office PowerPoint</Application>
  <PresentationFormat>Широкоэкранный</PresentationFormat>
  <Paragraphs>249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Golos Text DemiBold</vt:lpstr>
      <vt:lpstr>Golos Text Medium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экономическое образование  с лидерами отрасли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Тренды развития современного образования:  новые образы, смыслы и сценарии совместного будущего</dc:title>
  <dc:creator>Елена Суханова</dc:creator>
  <cp:lastModifiedBy>Елена Суханова</cp:lastModifiedBy>
  <cp:revision>65</cp:revision>
  <dcterms:created xsi:type="dcterms:W3CDTF">2023-07-26T03:42:30Z</dcterms:created>
  <dcterms:modified xsi:type="dcterms:W3CDTF">2024-01-31T11:43:57Z</dcterms:modified>
</cp:coreProperties>
</file>